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3"/>
  </p:notesMasterIdLst>
  <p:sldIdLst>
    <p:sldId id="256" r:id="rId2"/>
    <p:sldId id="257" r:id="rId3"/>
    <p:sldId id="305" r:id="rId4"/>
    <p:sldId id="306" r:id="rId5"/>
    <p:sldId id="264" r:id="rId6"/>
    <p:sldId id="280" r:id="rId7"/>
    <p:sldId id="311" r:id="rId8"/>
    <p:sldId id="324" r:id="rId9"/>
    <p:sldId id="323" r:id="rId10"/>
    <p:sldId id="322" r:id="rId11"/>
    <p:sldId id="321" r:id="rId12"/>
    <p:sldId id="309" r:id="rId13"/>
    <p:sldId id="310" r:id="rId14"/>
    <p:sldId id="312" r:id="rId15"/>
    <p:sldId id="308" r:id="rId16"/>
    <p:sldId id="317" r:id="rId17"/>
    <p:sldId id="318" r:id="rId18"/>
    <p:sldId id="319" r:id="rId19"/>
    <p:sldId id="320" r:id="rId20"/>
    <p:sldId id="332" r:id="rId21"/>
    <p:sldId id="331" r:id="rId22"/>
    <p:sldId id="325" r:id="rId23"/>
    <p:sldId id="326" r:id="rId24"/>
    <p:sldId id="334" r:id="rId25"/>
    <p:sldId id="327" r:id="rId26"/>
    <p:sldId id="328" r:id="rId27"/>
    <p:sldId id="329" r:id="rId28"/>
    <p:sldId id="330" r:id="rId29"/>
    <p:sldId id="288" r:id="rId30"/>
    <p:sldId id="333" r:id="rId31"/>
    <p:sldId id="286"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ExtraBold" panose="00000900000000000000" pitchFamily="2" charset="0"/>
      <p:bold r:id="rId42"/>
      <p:boldItalic r:id="rId43"/>
    </p:embeddedFont>
    <p:embeddedFont>
      <p:font typeface="Montserrat ExtraLight" panose="00000300000000000000" pitchFamily="2" charset="0"/>
      <p:regular r:id="rId44"/>
      <p:bold r:id="rId45"/>
      <p:italic r:id="rId46"/>
      <p:boldItalic r:id="rId47"/>
    </p:embeddedFont>
    <p:embeddedFont>
      <p:font typeface="Montserrat Medium" panose="000006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433"/>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F1E8E-03CD-4CFD-A2C8-D36FFF1609CD}">
  <a:tblStyle styleId="{B49F1E8E-03CD-4CFD-A2C8-D36FFF1609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0" autoAdjust="0"/>
    <p:restoredTop sz="94660"/>
  </p:normalViewPr>
  <p:slideViewPr>
    <p:cSldViewPr snapToGrid="0">
      <p:cViewPr varScale="1">
        <p:scale>
          <a:sx n="107" d="100"/>
          <a:sy n="107" d="100"/>
        </p:scale>
        <p:origin x="34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_rels/data1.xml.rels><?xml version="1.0" encoding="UTF-8" standalone="yes"?>
<Relationships xmlns="http://schemas.openxmlformats.org/package/2006/relationships"><Relationship Id="rId2" Type="http://schemas.openxmlformats.org/officeDocument/2006/relationships/hyperlink" Target="https://en.wikipedia.org/wiki/English_Wikipedia" TargetMode="External"/><Relationship Id="rId1" Type="http://schemas.openxmlformats.org/officeDocument/2006/relationships/hyperlink" Target="https://yknzhu.wixsite.com/mbweb"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2" Type="http://schemas.openxmlformats.org/officeDocument/2006/relationships/hyperlink" Target="https://en.wikipedia.org/wiki/English_Wikipedia" TargetMode="External"/><Relationship Id="rId1" Type="http://schemas.openxmlformats.org/officeDocument/2006/relationships/hyperlink" Target="https://yknzhu.wixsite.com/mbweb"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84FD1-135E-41BB-81E3-811A0DEE592F}" type="doc">
      <dgm:prSet loTypeId="urn:microsoft.com/office/officeart/2005/8/layout/chevron2" loCatId="process" qsTypeId="urn:microsoft.com/office/officeart/2005/8/quickstyle/simple4" qsCatId="simple" csTypeId="urn:microsoft.com/office/officeart/2005/8/colors/colorful5" csCatId="colorful" phldr="1"/>
      <dgm:spPr/>
      <dgm:t>
        <a:bodyPr/>
        <a:lstStyle/>
        <a:p>
          <a:endParaRPr lang="en-US"/>
        </a:p>
      </dgm:t>
    </dgm:pt>
    <dgm:pt modelId="{6E9973A6-2C24-40DE-BA10-0B2985F111AC}">
      <dgm:prSet/>
      <dgm:spPr/>
      <dgm:t>
        <a:bodyPr/>
        <a:lstStyle/>
        <a:p>
          <a:r>
            <a:rPr lang="en-US" b="1" dirty="0" err="1"/>
            <a:t>DistilBERT</a:t>
          </a:r>
          <a:r>
            <a:rPr lang="en-US" dirty="0"/>
            <a:t>: </a:t>
          </a:r>
        </a:p>
      </dgm:t>
    </dgm:pt>
    <dgm:pt modelId="{CD824FB5-229F-43CE-A608-43766FB38246}" type="parTrans" cxnId="{2225981C-A870-4A10-8B7B-C1CD1C0F47A2}">
      <dgm:prSet/>
      <dgm:spPr/>
      <dgm:t>
        <a:bodyPr/>
        <a:lstStyle/>
        <a:p>
          <a:endParaRPr lang="en-US"/>
        </a:p>
      </dgm:t>
    </dgm:pt>
    <dgm:pt modelId="{7930338E-AC45-4109-8CA5-ECA19E3C760E}" type="sibTrans" cxnId="{2225981C-A870-4A10-8B7B-C1CD1C0F47A2}">
      <dgm:prSet/>
      <dgm:spPr/>
      <dgm:t>
        <a:bodyPr/>
        <a:lstStyle/>
        <a:p>
          <a:endParaRPr lang="en-US"/>
        </a:p>
      </dgm:t>
    </dgm:pt>
    <dgm:pt modelId="{89ED7D66-22F8-42E7-80D2-26116349E343}">
      <dgm:prSet custT="1"/>
      <dgm:spPr/>
      <dgm:t>
        <a:bodyPr/>
        <a:lstStyle/>
        <a:p>
          <a:r>
            <a:rPr lang="en-US" sz="1100" dirty="0"/>
            <a:t>For Query Response, we are using the </a:t>
          </a:r>
          <a:r>
            <a:rPr lang="en-US" sz="1100" dirty="0" err="1"/>
            <a:t>DistilBERT</a:t>
          </a:r>
          <a:r>
            <a:rPr lang="en-US" sz="1100" dirty="0"/>
            <a:t> model pretrained on the same data as BERT, which is </a:t>
          </a:r>
          <a:r>
            <a:rPr lang="en-US" sz="1100" dirty="0" err="1">
              <a:solidFill>
                <a:schemeClr val="tx1">
                  <a:lumMod val="50000"/>
                  <a:lumOff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BookCorpus</a:t>
          </a:r>
          <a:r>
            <a:rPr lang="en-US" sz="1100" dirty="0"/>
            <a:t>, a dataset consisting of 11,038 unpublished books and </a:t>
          </a:r>
          <a:r>
            <a:rPr lang="en-US" sz="1100" dirty="0">
              <a:solidFill>
                <a:schemeClr val="tx1">
                  <a:lumMod val="50000"/>
                  <a:lumOff val="50000"/>
                </a:schemeClr>
              </a:solidFill>
              <a:hlinkClick xmlns:r="http://schemas.openxmlformats.org/officeDocument/2006/relationships" r:id="rId2">
                <a:extLst>
                  <a:ext uri="{A12FA001-AC4F-418D-AE19-62706E023703}">
                    <ahyp:hlinkClr xmlns:ahyp="http://schemas.microsoft.com/office/drawing/2018/hyperlinkcolor" val="tx"/>
                  </a:ext>
                </a:extLst>
              </a:hlinkClick>
            </a:rPr>
            <a:t>English</a:t>
          </a:r>
          <a:r>
            <a:rPr lang="en-US" sz="1100" dirty="0">
              <a:hlinkClick xmlns:r="http://schemas.openxmlformats.org/officeDocument/2006/relationships" r:id="rId2"/>
            </a:rPr>
            <a:t> Wikipedia</a:t>
          </a:r>
          <a:r>
            <a:rPr lang="en-US" sz="1100" dirty="0"/>
            <a:t> (excluding lists, tables and headers).</a:t>
          </a:r>
        </a:p>
      </dgm:t>
    </dgm:pt>
    <dgm:pt modelId="{93AFCFE5-DD5B-4E7E-9FC5-8010A58FDBFE}" type="parTrans" cxnId="{CD20731D-66E0-4F59-8570-7DE8D34CEC55}">
      <dgm:prSet/>
      <dgm:spPr/>
      <dgm:t>
        <a:bodyPr/>
        <a:lstStyle/>
        <a:p>
          <a:endParaRPr lang="en-US"/>
        </a:p>
      </dgm:t>
    </dgm:pt>
    <dgm:pt modelId="{15166A8B-C33E-45DF-BBEC-305A85F10593}" type="sibTrans" cxnId="{CD20731D-66E0-4F59-8570-7DE8D34CEC55}">
      <dgm:prSet/>
      <dgm:spPr/>
      <dgm:t>
        <a:bodyPr/>
        <a:lstStyle/>
        <a:p>
          <a:endParaRPr lang="en-US"/>
        </a:p>
      </dgm:t>
    </dgm:pt>
    <dgm:pt modelId="{D146E91B-D3DF-47FF-815E-A56126272480}">
      <dgm:prSet/>
      <dgm:spPr/>
      <dgm:t>
        <a:bodyPr/>
        <a:lstStyle/>
        <a:p>
          <a:r>
            <a:rPr lang="en-US" b="1" dirty="0"/>
            <a:t>BART</a:t>
          </a:r>
          <a:r>
            <a:rPr lang="en-US" dirty="0"/>
            <a:t>: </a:t>
          </a:r>
        </a:p>
      </dgm:t>
    </dgm:pt>
    <dgm:pt modelId="{ADF24A55-E4EE-4158-9420-27B3534896EC}" type="parTrans" cxnId="{E7442776-267E-4EEC-B490-911C7753F203}">
      <dgm:prSet/>
      <dgm:spPr/>
      <dgm:t>
        <a:bodyPr/>
        <a:lstStyle/>
        <a:p>
          <a:endParaRPr lang="en-US"/>
        </a:p>
      </dgm:t>
    </dgm:pt>
    <dgm:pt modelId="{E7638623-6368-4A07-B040-80FD7FB766BF}" type="sibTrans" cxnId="{E7442776-267E-4EEC-B490-911C7753F203}">
      <dgm:prSet/>
      <dgm:spPr/>
      <dgm:t>
        <a:bodyPr/>
        <a:lstStyle/>
        <a:p>
          <a:endParaRPr lang="en-US"/>
        </a:p>
      </dgm:t>
    </dgm:pt>
    <dgm:pt modelId="{6349AA95-8B0F-4830-B6C1-A43DE9FE3AE2}">
      <dgm:prSet custT="1"/>
      <dgm:spPr/>
      <dgm:t>
        <a:bodyPr/>
        <a:lstStyle/>
        <a:p>
          <a:r>
            <a:rPr lang="en-US" sz="1050" dirty="0"/>
            <a:t>For text summarization, the CNN / </a:t>
          </a:r>
          <a:r>
            <a:rPr lang="en-US" sz="1050" dirty="0" err="1"/>
            <a:t>DailyMail</a:t>
          </a:r>
          <a:r>
            <a:rPr lang="en-US" sz="1050" dirty="0"/>
            <a:t> Dataset is an English-language dataset containing just over 300k unique news articles as written by journalists at CNN and the Daily Mail. </a:t>
          </a:r>
        </a:p>
      </dgm:t>
    </dgm:pt>
    <dgm:pt modelId="{8F2C1797-15D5-4186-849F-CFFAC558FBA4}" type="parTrans" cxnId="{34FEE064-3B18-4258-B500-EDA1D3C2DC21}">
      <dgm:prSet/>
      <dgm:spPr/>
      <dgm:t>
        <a:bodyPr/>
        <a:lstStyle/>
        <a:p>
          <a:endParaRPr lang="en-US"/>
        </a:p>
      </dgm:t>
    </dgm:pt>
    <dgm:pt modelId="{82613B62-D704-46C4-B667-FF37C58419FC}" type="sibTrans" cxnId="{34FEE064-3B18-4258-B500-EDA1D3C2DC21}">
      <dgm:prSet/>
      <dgm:spPr/>
      <dgm:t>
        <a:bodyPr/>
        <a:lstStyle/>
        <a:p>
          <a:endParaRPr lang="en-US"/>
        </a:p>
      </dgm:t>
    </dgm:pt>
    <dgm:pt modelId="{7CBB94C7-B31D-4E9A-B19D-74340263339B}">
      <dgm:prSet custT="1"/>
      <dgm:spPr/>
      <dgm:t>
        <a:bodyPr/>
        <a:lstStyle/>
        <a:p>
          <a:r>
            <a:rPr lang="en-US" sz="1050" dirty="0"/>
            <a:t>Along with this, the Extreme Summarization(XSUM) dataset is used which also contains news articles and a one sentence summary of the same.</a:t>
          </a:r>
        </a:p>
      </dgm:t>
    </dgm:pt>
    <dgm:pt modelId="{DD478C47-6983-4137-B35E-4CF2C0262197}" type="parTrans" cxnId="{99E2036B-B160-4D6D-9EDF-28343ED3CB86}">
      <dgm:prSet/>
      <dgm:spPr/>
      <dgm:t>
        <a:bodyPr/>
        <a:lstStyle/>
        <a:p>
          <a:endParaRPr lang="en-US"/>
        </a:p>
      </dgm:t>
    </dgm:pt>
    <dgm:pt modelId="{2F433AF3-1065-48F1-812D-18CF7AA1F1A0}" type="sibTrans" cxnId="{99E2036B-B160-4D6D-9EDF-28343ED3CB86}">
      <dgm:prSet/>
      <dgm:spPr/>
      <dgm:t>
        <a:bodyPr/>
        <a:lstStyle/>
        <a:p>
          <a:endParaRPr lang="en-US"/>
        </a:p>
      </dgm:t>
    </dgm:pt>
    <dgm:pt modelId="{1C82DE90-B206-4AF9-8570-5D3D58C15FE1}">
      <dgm:prSet/>
      <dgm:spPr/>
      <dgm:t>
        <a:bodyPr/>
        <a:lstStyle/>
        <a:p>
          <a:r>
            <a:rPr lang="en-US" b="1" dirty="0"/>
            <a:t>Custom Dataset</a:t>
          </a:r>
          <a:r>
            <a:rPr lang="en-US" dirty="0"/>
            <a:t>: </a:t>
          </a:r>
        </a:p>
      </dgm:t>
    </dgm:pt>
    <dgm:pt modelId="{CC8E66FA-A8EC-42DB-B9A8-068AC072EFC5}" type="parTrans" cxnId="{03901F32-D4D6-43C5-BBC4-E65882242E02}">
      <dgm:prSet/>
      <dgm:spPr/>
      <dgm:t>
        <a:bodyPr/>
        <a:lstStyle/>
        <a:p>
          <a:endParaRPr lang="en-IN"/>
        </a:p>
      </dgm:t>
    </dgm:pt>
    <dgm:pt modelId="{C9509F41-F465-4695-8556-0321EAB8A78C}" type="sibTrans" cxnId="{03901F32-D4D6-43C5-BBC4-E65882242E02}">
      <dgm:prSet/>
      <dgm:spPr/>
      <dgm:t>
        <a:bodyPr/>
        <a:lstStyle/>
        <a:p>
          <a:endParaRPr lang="en-IN"/>
        </a:p>
      </dgm:t>
    </dgm:pt>
    <dgm:pt modelId="{A34AFA94-B554-4038-A984-2FA9959818E2}">
      <dgm:prSet/>
      <dgm:spPr/>
      <dgm:t>
        <a:bodyPr/>
        <a:lstStyle/>
        <a:p>
          <a:endParaRPr lang="en-IN"/>
        </a:p>
      </dgm:t>
    </dgm:pt>
    <dgm:pt modelId="{066ECECC-F865-42F0-BAB8-B8D81E7948DE}" type="parTrans" cxnId="{836B17DA-F91C-498F-A420-C85F3AD96BD0}">
      <dgm:prSet/>
      <dgm:spPr/>
      <dgm:t>
        <a:bodyPr/>
        <a:lstStyle/>
        <a:p>
          <a:endParaRPr lang="en-IN"/>
        </a:p>
      </dgm:t>
    </dgm:pt>
    <dgm:pt modelId="{4C6A8404-EF58-4C5E-A93F-A43882373AAA}" type="sibTrans" cxnId="{836B17DA-F91C-498F-A420-C85F3AD96BD0}">
      <dgm:prSet/>
      <dgm:spPr/>
      <dgm:t>
        <a:bodyPr/>
        <a:lstStyle/>
        <a:p>
          <a:endParaRPr lang="en-IN"/>
        </a:p>
      </dgm:t>
    </dgm:pt>
    <dgm:pt modelId="{4BF46A55-7CF1-4C11-92F0-4EFC77B28BB4}">
      <dgm:prSet/>
      <dgm:spPr/>
      <dgm:t>
        <a:bodyPr/>
        <a:lstStyle/>
        <a:p>
          <a:endParaRPr lang="en-IN"/>
        </a:p>
      </dgm:t>
    </dgm:pt>
    <dgm:pt modelId="{8F3DE2B3-D81B-4E85-A253-51E62E8FD903}" type="parTrans" cxnId="{EF58E89E-10F8-4A95-9A65-5682F4737397}">
      <dgm:prSet/>
      <dgm:spPr/>
      <dgm:t>
        <a:bodyPr/>
        <a:lstStyle/>
        <a:p>
          <a:endParaRPr lang="en-IN"/>
        </a:p>
      </dgm:t>
    </dgm:pt>
    <dgm:pt modelId="{0FECB403-19CC-4503-A983-26810E549984}" type="sibTrans" cxnId="{EF58E89E-10F8-4A95-9A65-5682F4737397}">
      <dgm:prSet/>
      <dgm:spPr/>
      <dgm:t>
        <a:bodyPr/>
        <a:lstStyle/>
        <a:p>
          <a:endParaRPr lang="en-IN"/>
        </a:p>
      </dgm:t>
    </dgm:pt>
    <dgm:pt modelId="{618862FD-D03C-4F05-BDD7-6CCB754AB31B}">
      <dgm:prSet/>
      <dgm:spPr/>
      <dgm:t>
        <a:bodyPr/>
        <a:lstStyle/>
        <a:p>
          <a:r>
            <a:rPr lang="en-US"/>
            <a:t>For Chatbot Interaction, a custom dataset containing a set of responses and intents is also made in the format of a json folder which will be used to train the model used for text classification.</a:t>
          </a:r>
          <a:endParaRPr lang="en-IN" dirty="0"/>
        </a:p>
      </dgm:t>
    </dgm:pt>
    <dgm:pt modelId="{24110A13-1BE4-4CA5-8DB1-090CA2CEEA2A}" type="parTrans" cxnId="{04C18541-B637-43CB-93B4-1C2653B53755}">
      <dgm:prSet/>
      <dgm:spPr/>
      <dgm:t>
        <a:bodyPr/>
        <a:lstStyle/>
        <a:p>
          <a:endParaRPr lang="en-IN"/>
        </a:p>
      </dgm:t>
    </dgm:pt>
    <dgm:pt modelId="{E47DBE3B-74FC-4C70-B121-1C8F8BB702B3}" type="sibTrans" cxnId="{04C18541-B637-43CB-93B4-1C2653B53755}">
      <dgm:prSet/>
      <dgm:spPr/>
      <dgm:t>
        <a:bodyPr/>
        <a:lstStyle/>
        <a:p>
          <a:endParaRPr lang="en-IN"/>
        </a:p>
      </dgm:t>
    </dgm:pt>
    <dgm:pt modelId="{E1E534A0-1F21-4904-8699-D0D2E1714E44}" type="pres">
      <dgm:prSet presAssocID="{AB984FD1-135E-41BB-81E3-811A0DEE592F}" presName="linearFlow" presStyleCnt="0">
        <dgm:presLayoutVars>
          <dgm:dir/>
          <dgm:animLvl val="lvl"/>
          <dgm:resizeHandles val="exact"/>
        </dgm:presLayoutVars>
      </dgm:prSet>
      <dgm:spPr/>
    </dgm:pt>
    <dgm:pt modelId="{6FF386E6-14E4-43A6-AA97-B669497FC159}" type="pres">
      <dgm:prSet presAssocID="{1C82DE90-B206-4AF9-8570-5D3D58C15FE1}" presName="composite" presStyleCnt="0"/>
      <dgm:spPr/>
    </dgm:pt>
    <dgm:pt modelId="{49085790-F1E9-485A-8E22-80FA23A17235}" type="pres">
      <dgm:prSet presAssocID="{1C82DE90-B206-4AF9-8570-5D3D58C15FE1}" presName="parentText" presStyleLbl="alignNode1" presStyleIdx="0" presStyleCnt="3">
        <dgm:presLayoutVars>
          <dgm:chMax val="1"/>
          <dgm:bulletEnabled val="1"/>
        </dgm:presLayoutVars>
      </dgm:prSet>
      <dgm:spPr/>
    </dgm:pt>
    <dgm:pt modelId="{A3ED2810-2DE7-4E80-9B8E-CBE5A10B78A8}" type="pres">
      <dgm:prSet presAssocID="{1C82DE90-B206-4AF9-8570-5D3D58C15FE1}" presName="descendantText" presStyleLbl="alignAcc1" presStyleIdx="0" presStyleCnt="3">
        <dgm:presLayoutVars>
          <dgm:bulletEnabled val="1"/>
        </dgm:presLayoutVars>
      </dgm:prSet>
      <dgm:spPr/>
    </dgm:pt>
    <dgm:pt modelId="{88D6B227-D3B6-492F-A29C-B90EE92956E9}" type="pres">
      <dgm:prSet presAssocID="{C9509F41-F465-4695-8556-0321EAB8A78C}" presName="sp" presStyleCnt="0"/>
      <dgm:spPr/>
    </dgm:pt>
    <dgm:pt modelId="{120B4CF9-7282-4DD7-A5DF-92E7B2791F33}" type="pres">
      <dgm:prSet presAssocID="{6E9973A6-2C24-40DE-BA10-0B2985F111AC}" presName="composite" presStyleCnt="0"/>
      <dgm:spPr/>
    </dgm:pt>
    <dgm:pt modelId="{24C1C45C-7749-4243-9D88-7490C70C425B}" type="pres">
      <dgm:prSet presAssocID="{6E9973A6-2C24-40DE-BA10-0B2985F111AC}" presName="parentText" presStyleLbl="alignNode1" presStyleIdx="1" presStyleCnt="3">
        <dgm:presLayoutVars>
          <dgm:chMax val="1"/>
          <dgm:bulletEnabled val="1"/>
        </dgm:presLayoutVars>
      </dgm:prSet>
      <dgm:spPr/>
    </dgm:pt>
    <dgm:pt modelId="{93116B2F-566F-4184-810B-37A11FB77694}" type="pres">
      <dgm:prSet presAssocID="{6E9973A6-2C24-40DE-BA10-0B2985F111AC}" presName="descendantText" presStyleLbl="alignAcc1" presStyleIdx="1" presStyleCnt="3">
        <dgm:presLayoutVars>
          <dgm:bulletEnabled val="1"/>
        </dgm:presLayoutVars>
      </dgm:prSet>
      <dgm:spPr/>
    </dgm:pt>
    <dgm:pt modelId="{A16E8C25-8C1B-411C-BEB8-52B07A7D5FD0}" type="pres">
      <dgm:prSet presAssocID="{7930338E-AC45-4109-8CA5-ECA19E3C760E}" presName="sp" presStyleCnt="0"/>
      <dgm:spPr/>
    </dgm:pt>
    <dgm:pt modelId="{C80A0C7A-3C96-47C4-9704-C19DFBE50841}" type="pres">
      <dgm:prSet presAssocID="{D146E91B-D3DF-47FF-815E-A56126272480}" presName="composite" presStyleCnt="0"/>
      <dgm:spPr/>
    </dgm:pt>
    <dgm:pt modelId="{B931EB15-9316-4CED-BACE-3B49E28C0060}" type="pres">
      <dgm:prSet presAssocID="{D146E91B-D3DF-47FF-815E-A56126272480}" presName="parentText" presStyleLbl="alignNode1" presStyleIdx="2" presStyleCnt="3">
        <dgm:presLayoutVars>
          <dgm:chMax val="1"/>
          <dgm:bulletEnabled val="1"/>
        </dgm:presLayoutVars>
      </dgm:prSet>
      <dgm:spPr/>
    </dgm:pt>
    <dgm:pt modelId="{3C8CBB79-6163-4C46-A940-823072C4E089}" type="pres">
      <dgm:prSet presAssocID="{D146E91B-D3DF-47FF-815E-A56126272480}" presName="descendantText" presStyleLbl="alignAcc1" presStyleIdx="2" presStyleCnt="3" custLinFactNeighborX="248" custLinFactNeighborY="-2332">
        <dgm:presLayoutVars>
          <dgm:bulletEnabled val="1"/>
        </dgm:presLayoutVars>
      </dgm:prSet>
      <dgm:spPr/>
    </dgm:pt>
  </dgm:ptLst>
  <dgm:cxnLst>
    <dgm:cxn modelId="{0BD5A90A-DFB8-4D01-B29E-51E220913B4A}" type="presOf" srcId="{A34AFA94-B554-4038-A984-2FA9959818E2}" destId="{A3ED2810-2DE7-4E80-9B8E-CBE5A10B78A8}" srcOrd="0" destOrd="0" presId="urn:microsoft.com/office/officeart/2005/8/layout/chevron2"/>
    <dgm:cxn modelId="{2225981C-A870-4A10-8B7B-C1CD1C0F47A2}" srcId="{AB984FD1-135E-41BB-81E3-811A0DEE592F}" destId="{6E9973A6-2C24-40DE-BA10-0B2985F111AC}" srcOrd="1" destOrd="0" parTransId="{CD824FB5-229F-43CE-A608-43766FB38246}" sibTransId="{7930338E-AC45-4109-8CA5-ECA19E3C760E}"/>
    <dgm:cxn modelId="{CD20731D-66E0-4F59-8570-7DE8D34CEC55}" srcId="{6E9973A6-2C24-40DE-BA10-0B2985F111AC}" destId="{89ED7D66-22F8-42E7-80D2-26116349E343}" srcOrd="0" destOrd="0" parTransId="{93AFCFE5-DD5B-4E7E-9FC5-8010A58FDBFE}" sibTransId="{15166A8B-C33E-45DF-BBEC-305A85F10593}"/>
    <dgm:cxn modelId="{EF809831-BCA2-4DF4-A5A6-50CD1159AC88}" type="presOf" srcId="{6349AA95-8B0F-4830-B6C1-A43DE9FE3AE2}" destId="{3C8CBB79-6163-4C46-A940-823072C4E089}" srcOrd="0" destOrd="0" presId="urn:microsoft.com/office/officeart/2005/8/layout/chevron2"/>
    <dgm:cxn modelId="{03901F32-D4D6-43C5-BBC4-E65882242E02}" srcId="{AB984FD1-135E-41BB-81E3-811A0DEE592F}" destId="{1C82DE90-B206-4AF9-8570-5D3D58C15FE1}" srcOrd="0" destOrd="0" parTransId="{CC8E66FA-A8EC-42DB-B9A8-068AC072EFC5}" sibTransId="{C9509F41-F465-4695-8556-0321EAB8A78C}"/>
    <dgm:cxn modelId="{A2F24836-820C-4890-93EF-1CF1AE7D35C4}" type="presOf" srcId="{618862FD-D03C-4F05-BDD7-6CCB754AB31B}" destId="{A3ED2810-2DE7-4E80-9B8E-CBE5A10B78A8}" srcOrd="0" destOrd="1" presId="urn:microsoft.com/office/officeart/2005/8/layout/chevron2"/>
    <dgm:cxn modelId="{C741E240-702C-4827-BB36-351B8BFA8A50}" type="presOf" srcId="{AB984FD1-135E-41BB-81E3-811A0DEE592F}" destId="{E1E534A0-1F21-4904-8699-D0D2E1714E44}" srcOrd="0" destOrd="0" presId="urn:microsoft.com/office/officeart/2005/8/layout/chevron2"/>
    <dgm:cxn modelId="{D969195C-8179-494A-86DB-88727B2B8D27}" type="presOf" srcId="{4BF46A55-7CF1-4C11-92F0-4EFC77B28BB4}" destId="{A3ED2810-2DE7-4E80-9B8E-CBE5A10B78A8}" srcOrd="0" destOrd="2" presId="urn:microsoft.com/office/officeart/2005/8/layout/chevron2"/>
    <dgm:cxn modelId="{04C18541-B637-43CB-93B4-1C2653B53755}" srcId="{1C82DE90-B206-4AF9-8570-5D3D58C15FE1}" destId="{618862FD-D03C-4F05-BDD7-6CCB754AB31B}" srcOrd="1" destOrd="0" parTransId="{24110A13-1BE4-4CA5-8DB1-090CA2CEEA2A}" sibTransId="{E47DBE3B-74FC-4C70-B121-1C8F8BB702B3}"/>
    <dgm:cxn modelId="{34FEE064-3B18-4258-B500-EDA1D3C2DC21}" srcId="{D146E91B-D3DF-47FF-815E-A56126272480}" destId="{6349AA95-8B0F-4830-B6C1-A43DE9FE3AE2}" srcOrd="0" destOrd="0" parTransId="{8F2C1797-15D5-4186-849F-CFFAC558FBA4}" sibTransId="{82613B62-D704-46C4-B667-FF37C58419FC}"/>
    <dgm:cxn modelId="{99E2036B-B160-4D6D-9EDF-28343ED3CB86}" srcId="{D146E91B-D3DF-47FF-815E-A56126272480}" destId="{7CBB94C7-B31D-4E9A-B19D-74340263339B}" srcOrd="1" destOrd="0" parTransId="{DD478C47-6983-4137-B35E-4CF2C0262197}" sibTransId="{2F433AF3-1065-48F1-812D-18CF7AA1F1A0}"/>
    <dgm:cxn modelId="{9E6E3C4C-6473-45DD-892F-A649A1E1AA02}" type="presOf" srcId="{7CBB94C7-B31D-4E9A-B19D-74340263339B}" destId="{3C8CBB79-6163-4C46-A940-823072C4E089}" srcOrd="0" destOrd="1" presId="urn:microsoft.com/office/officeart/2005/8/layout/chevron2"/>
    <dgm:cxn modelId="{E77CF54E-CDB9-4C69-8B35-1C7405EE684B}" type="presOf" srcId="{D146E91B-D3DF-47FF-815E-A56126272480}" destId="{B931EB15-9316-4CED-BACE-3B49E28C0060}" srcOrd="0" destOrd="0" presId="urn:microsoft.com/office/officeart/2005/8/layout/chevron2"/>
    <dgm:cxn modelId="{E7442776-267E-4EEC-B490-911C7753F203}" srcId="{AB984FD1-135E-41BB-81E3-811A0DEE592F}" destId="{D146E91B-D3DF-47FF-815E-A56126272480}" srcOrd="2" destOrd="0" parTransId="{ADF24A55-E4EE-4158-9420-27B3534896EC}" sibTransId="{E7638623-6368-4A07-B040-80FD7FB766BF}"/>
    <dgm:cxn modelId="{E127CB8D-6F16-4DA2-9DBE-6B35D8D694ED}" type="presOf" srcId="{6E9973A6-2C24-40DE-BA10-0B2985F111AC}" destId="{24C1C45C-7749-4243-9D88-7490C70C425B}" srcOrd="0" destOrd="0" presId="urn:microsoft.com/office/officeart/2005/8/layout/chevron2"/>
    <dgm:cxn modelId="{EF58E89E-10F8-4A95-9A65-5682F4737397}" srcId="{1C82DE90-B206-4AF9-8570-5D3D58C15FE1}" destId="{4BF46A55-7CF1-4C11-92F0-4EFC77B28BB4}" srcOrd="2" destOrd="0" parTransId="{8F3DE2B3-D81B-4E85-A253-51E62E8FD903}" sibTransId="{0FECB403-19CC-4503-A983-26810E549984}"/>
    <dgm:cxn modelId="{476051A1-36E8-4846-BFA6-D3012AD44C4A}" type="presOf" srcId="{89ED7D66-22F8-42E7-80D2-26116349E343}" destId="{93116B2F-566F-4184-810B-37A11FB77694}" srcOrd="0" destOrd="0" presId="urn:microsoft.com/office/officeart/2005/8/layout/chevron2"/>
    <dgm:cxn modelId="{5C3714B6-3C32-4652-A115-9385D7563FD3}" type="presOf" srcId="{1C82DE90-B206-4AF9-8570-5D3D58C15FE1}" destId="{49085790-F1E9-485A-8E22-80FA23A17235}" srcOrd="0" destOrd="0" presId="urn:microsoft.com/office/officeart/2005/8/layout/chevron2"/>
    <dgm:cxn modelId="{836B17DA-F91C-498F-A420-C85F3AD96BD0}" srcId="{1C82DE90-B206-4AF9-8570-5D3D58C15FE1}" destId="{A34AFA94-B554-4038-A984-2FA9959818E2}" srcOrd="0" destOrd="0" parTransId="{066ECECC-F865-42F0-BAB8-B8D81E7948DE}" sibTransId="{4C6A8404-EF58-4C5E-A93F-A43882373AAA}"/>
    <dgm:cxn modelId="{31B464C9-AA0F-477B-8AE0-E5E50095C06F}" type="presParOf" srcId="{E1E534A0-1F21-4904-8699-D0D2E1714E44}" destId="{6FF386E6-14E4-43A6-AA97-B669497FC159}" srcOrd="0" destOrd="0" presId="urn:microsoft.com/office/officeart/2005/8/layout/chevron2"/>
    <dgm:cxn modelId="{E2C2AD7A-7AEF-4941-BBB0-525CC8C25157}" type="presParOf" srcId="{6FF386E6-14E4-43A6-AA97-B669497FC159}" destId="{49085790-F1E9-485A-8E22-80FA23A17235}" srcOrd="0" destOrd="0" presId="urn:microsoft.com/office/officeart/2005/8/layout/chevron2"/>
    <dgm:cxn modelId="{23DC80CC-1E63-48AD-9476-8F980B5B2C3C}" type="presParOf" srcId="{6FF386E6-14E4-43A6-AA97-B669497FC159}" destId="{A3ED2810-2DE7-4E80-9B8E-CBE5A10B78A8}" srcOrd="1" destOrd="0" presId="urn:microsoft.com/office/officeart/2005/8/layout/chevron2"/>
    <dgm:cxn modelId="{2B3B5607-9F39-4AB7-A930-2D2145E7891E}" type="presParOf" srcId="{E1E534A0-1F21-4904-8699-D0D2E1714E44}" destId="{88D6B227-D3B6-492F-A29C-B90EE92956E9}" srcOrd="1" destOrd="0" presId="urn:microsoft.com/office/officeart/2005/8/layout/chevron2"/>
    <dgm:cxn modelId="{24702DF6-3758-4F21-B359-A25ED0CD4ADE}" type="presParOf" srcId="{E1E534A0-1F21-4904-8699-D0D2E1714E44}" destId="{120B4CF9-7282-4DD7-A5DF-92E7B2791F33}" srcOrd="2" destOrd="0" presId="urn:microsoft.com/office/officeart/2005/8/layout/chevron2"/>
    <dgm:cxn modelId="{1AD3D75C-E78A-4364-993F-721996242FDB}" type="presParOf" srcId="{120B4CF9-7282-4DD7-A5DF-92E7B2791F33}" destId="{24C1C45C-7749-4243-9D88-7490C70C425B}" srcOrd="0" destOrd="0" presId="urn:microsoft.com/office/officeart/2005/8/layout/chevron2"/>
    <dgm:cxn modelId="{9E36F066-43DB-4A25-AC78-31244C1EE972}" type="presParOf" srcId="{120B4CF9-7282-4DD7-A5DF-92E7B2791F33}" destId="{93116B2F-566F-4184-810B-37A11FB77694}" srcOrd="1" destOrd="0" presId="urn:microsoft.com/office/officeart/2005/8/layout/chevron2"/>
    <dgm:cxn modelId="{8723AFAA-2EF4-4394-BDCA-CAF2D384B9F7}" type="presParOf" srcId="{E1E534A0-1F21-4904-8699-D0D2E1714E44}" destId="{A16E8C25-8C1B-411C-BEB8-52B07A7D5FD0}" srcOrd="3" destOrd="0" presId="urn:microsoft.com/office/officeart/2005/8/layout/chevron2"/>
    <dgm:cxn modelId="{999DA9EA-F92C-4AB5-B64F-A20BB5B8EBA7}" type="presParOf" srcId="{E1E534A0-1F21-4904-8699-D0D2E1714E44}" destId="{C80A0C7A-3C96-47C4-9704-C19DFBE50841}" srcOrd="4" destOrd="0" presId="urn:microsoft.com/office/officeart/2005/8/layout/chevron2"/>
    <dgm:cxn modelId="{EFF1F18A-6D66-4D40-97D0-009480FFF799}" type="presParOf" srcId="{C80A0C7A-3C96-47C4-9704-C19DFBE50841}" destId="{B931EB15-9316-4CED-BACE-3B49E28C0060}" srcOrd="0" destOrd="0" presId="urn:microsoft.com/office/officeart/2005/8/layout/chevron2"/>
    <dgm:cxn modelId="{D58A7E98-CCB4-4849-91C9-E171E77433D7}" type="presParOf" srcId="{C80A0C7A-3C96-47C4-9704-C19DFBE50841}" destId="{3C8CBB79-6163-4C46-A940-823072C4E08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6C25E6-0B4B-4CB7-B803-B492A7A026F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1119C1-E7C9-4519-98AF-DA0CCE6CA3F6}">
      <dgm:prSet/>
      <dgm:spPr/>
      <dgm:t>
        <a:bodyPr/>
        <a:lstStyle/>
        <a:p>
          <a:r>
            <a:rPr lang="en-US" dirty="0"/>
            <a:t>Word Tokenization – The sentence received by the chatbot is split into multiple words</a:t>
          </a:r>
        </a:p>
      </dgm:t>
    </dgm:pt>
    <dgm:pt modelId="{0B9262C0-8824-4025-BE1E-3019FE5476CD}" type="parTrans" cxnId="{CDA57F6A-57E7-481B-9F73-A0B803F723E9}">
      <dgm:prSet/>
      <dgm:spPr/>
      <dgm:t>
        <a:bodyPr/>
        <a:lstStyle/>
        <a:p>
          <a:endParaRPr lang="en-US"/>
        </a:p>
      </dgm:t>
    </dgm:pt>
    <dgm:pt modelId="{127B6507-56C3-44FC-AC0E-E75FF468B9E1}" type="sibTrans" cxnId="{CDA57F6A-57E7-481B-9F73-A0B803F723E9}">
      <dgm:prSet/>
      <dgm:spPr/>
      <dgm:t>
        <a:bodyPr/>
        <a:lstStyle/>
        <a:p>
          <a:endParaRPr lang="en-US"/>
        </a:p>
      </dgm:t>
    </dgm:pt>
    <dgm:pt modelId="{55BF2D7B-D8A9-4711-AB60-D7262761E1BD}">
      <dgm:prSet/>
      <dgm:spPr/>
      <dgm:t>
        <a:bodyPr/>
        <a:lstStyle/>
        <a:p>
          <a:r>
            <a:rPr lang="en-US"/>
            <a:t>Stemming – Porter Stemmer is used for the initial preprocessing of text</a:t>
          </a:r>
        </a:p>
      </dgm:t>
    </dgm:pt>
    <dgm:pt modelId="{8ABC450C-B052-4907-8C62-719F1D8EA230}" type="parTrans" cxnId="{75BBF995-82E5-46AA-8DBC-A5267284C13C}">
      <dgm:prSet/>
      <dgm:spPr/>
      <dgm:t>
        <a:bodyPr/>
        <a:lstStyle/>
        <a:p>
          <a:endParaRPr lang="en-US"/>
        </a:p>
      </dgm:t>
    </dgm:pt>
    <dgm:pt modelId="{C32AF57F-C15E-44B1-9AA1-388191DE0DD5}" type="sibTrans" cxnId="{75BBF995-82E5-46AA-8DBC-A5267284C13C}">
      <dgm:prSet/>
      <dgm:spPr/>
      <dgm:t>
        <a:bodyPr/>
        <a:lstStyle/>
        <a:p>
          <a:endParaRPr lang="en-US"/>
        </a:p>
      </dgm:t>
    </dgm:pt>
    <dgm:pt modelId="{D29DED1B-6502-4F59-801A-99482B3844FC}">
      <dgm:prSet/>
      <dgm:spPr/>
      <dgm:t>
        <a:bodyPr/>
        <a:lstStyle/>
        <a:p>
          <a:r>
            <a:rPr lang="en-US" dirty="0" err="1"/>
            <a:t>Bag_of_words</a:t>
          </a:r>
          <a:r>
            <a:rPr lang="en-US"/>
            <a:t> – Creates an Indexed array of for each known word in the sentence provided by the user which is passed on to the model for giving an appropriate response</a:t>
          </a:r>
        </a:p>
      </dgm:t>
    </dgm:pt>
    <dgm:pt modelId="{9C2C7BF4-E571-4DAF-A1EB-4E41F4291DAF}" type="parTrans" cxnId="{BEA511B0-2DD8-491E-B2A9-DE8B2B86A704}">
      <dgm:prSet/>
      <dgm:spPr/>
      <dgm:t>
        <a:bodyPr/>
        <a:lstStyle/>
        <a:p>
          <a:endParaRPr lang="en-US"/>
        </a:p>
      </dgm:t>
    </dgm:pt>
    <dgm:pt modelId="{76ADE77D-66E5-49CC-84FC-5FAEC519FDCA}" type="sibTrans" cxnId="{BEA511B0-2DD8-491E-B2A9-DE8B2B86A704}">
      <dgm:prSet/>
      <dgm:spPr/>
      <dgm:t>
        <a:bodyPr/>
        <a:lstStyle/>
        <a:p>
          <a:endParaRPr lang="en-US"/>
        </a:p>
      </dgm:t>
    </dgm:pt>
    <dgm:pt modelId="{523AEA19-F003-48AC-AE74-4E871E501208}" type="pres">
      <dgm:prSet presAssocID="{416C25E6-0B4B-4CB7-B803-B492A7A026F7}" presName="root" presStyleCnt="0">
        <dgm:presLayoutVars>
          <dgm:dir/>
          <dgm:resizeHandles val="exact"/>
        </dgm:presLayoutVars>
      </dgm:prSet>
      <dgm:spPr/>
    </dgm:pt>
    <dgm:pt modelId="{F50A4FE9-DDD4-406E-8DBA-6DA3CE84CFE9}" type="pres">
      <dgm:prSet presAssocID="{541119C1-E7C9-4519-98AF-DA0CCE6CA3F6}" presName="compNode" presStyleCnt="0"/>
      <dgm:spPr/>
    </dgm:pt>
    <dgm:pt modelId="{F68FB7A6-77C1-4472-92FF-52FBF56BF412}" type="pres">
      <dgm:prSet presAssocID="{541119C1-E7C9-4519-98AF-DA0CCE6CA3F6}" presName="bgRect" presStyleLbl="bgShp" presStyleIdx="0" presStyleCnt="3"/>
      <dgm:spPr/>
    </dgm:pt>
    <dgm:pt modelId="{D882A8E4-6F60-454C-BA61-43DB3C22D0C8}" type="pres">
      <dgm:prSet presAssocID="{541119C1-E7C9-4519-98AF-DA0CCE6CA3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61011430-DD3D-4E1F-800A-9D32A5EEF0ED}" type="pres">
      <dgm:prSet presAssocID="{541119C1-E7C9-4519-98AF-DA0CCE6CA3F6}" presName="spaceRect" presStyleCnt="0"/>
      <dgm:spPr/>
    </dgm:pt>
    <dgm:pt modelId="{3330F177-F4E4-4793-AD47-218164B59086}" type="pres">
      <dgm:prSet presAssocID="{541119C1-E7C9-4519-98AF-DA0CCE6CA3F6}" presName="parTx" presStyleLbl="revTx" presStyleIdx="0" presStyleCnt="3">
        <dgm:presLayoutVars>
          <dgm:chMax val="0"/>
          <dgm:chPref val="0"/>
        </dgm:presLayoutVars>
      </dgm:prSet>
      <dgm:spPr/>
    </dgm:pt>
    <dgm:pt modelId="{8D30B6A9-D3E5-4C8F-8C8C-41F70AE0AF58}" type="pres">
      <dgm:prSet presAssocID="{127B6507-56C3-44FC-AC0E-E75FF468B9E1}" presName="sibTrans" presStyleCnt="0"/>
      <dgm:spPr/>
    </dgm:pt>
    <dgm:pt modelId="{5A3B74AD-3F10-49C7-AEAF-87E181E071B4}" type="pres">
      <dgm:prSet presAssocID="{55BF2D7B-D8A9-4711-AB60-D7262761E1BD}" presName="compNode" presStyleCnt="0"/>
      <dgm:spPr/>
    </dgm:pt>
    <dgm:pt modelId="{949461F4-D8C8-45D7-974A-8EB2DA1F568D}" type="pres">
      <dgm:prSet presAssocID="{55BF2D7B-D8A9-4711-AB60-D7262761E1BD}" presName="bgRect" presStyleLbl="bgShp" presStyleIdx="1" presStyleCnt="3"/>
      <dgm:spPr/>
    </dgm:pt>
    <dgm:pt modelId="{37F78C5F-CE0B-44A6-92C2-0F77F82ADEED}" type="pres">
      <dgm:prSet presAssocID="{55BF2D7B-D8A9-4711-AB60-D7262761E1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C2FBE734-C66E-4AB6-8DDA-40D9CA0B304A}" type="pres">
      <dgm:prSet presAssocID="{55BF2D7B-D8A9-4711-AB60-D7262761E1BD}" presName="spaceRect" presStyleCnt="0"/>
      <dgm:spPr/>
    </dgm:pt>
    <dgm:pt modelId="{97249EA6-7169-4BFE-BB7B-E339F2F6135D}" type="pres">
      <dgm:prSet presAssocID="{55BF2D7B-D8A9-4711-AB60-D7262761E1BD}" presName="parTx" presStyleLbl="revTx" presStyleIdx="1" presStyleCnt="3">
        <dgm:presLayoutVars>
          <dgm:chMax val="0"/>
          <dgm:chPref val="0"/>
        </dgm:presLayoutVars>
      </dgm:prSet>
      <dgm:spPr/>
    </dgm:pt>
    <dgm:pt modelId="{66C50ACE-3ACF-4DD4-83CF-EA4D74AC09C2}" type="pres">
      <dgm:prSet presAssocID="{C32AF57F-C15E-44B1-9AA1-388191DE0DD5}" presName="sibTrans" presStyleCnt="0"/>
      <dgm:spPr/>
    </dgm:pt>
    <dgm:pt modelId="{D847F56B-8F7D-429D-AE56-B20BBCF17945}" type="pres">
      <dgm:prSet presAssocID="{D29DED1B-6502-4F59-801A-99482B3844FC}" presName="compNode" presStyleCnt="0"/>
      <dgm:spPr/>
    </dgm:pt>
    <dgm:pt modelId="{25A4DF84-E1E5-48DB-A2A3-45AE1AB8FF27}" type="pres">
      <dgm:prSet presAssocID="{D29DED1B-6502-4F59-801A-99482B3844FC}" presName="bgRect" presStyleLbl="bgShp" presStyleIdx="2" presStyleCnt="3"/>
      <dgm:spPr/>
    </dgm:pt>
    <dgm:pt modelId="{83BD3DBC-0238-475E-BFD2-64A499EEE570}" type="pres">
      <dgm:prSet presAssocID="{D29DED1B-6502-4F59-801A-99482B3844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5FA6209A-D74F-466C-B33D-6A89BF9AE5C9}" type="pres">
      <dgm:prSet presAssocID="{D29DED1B-6502-4F59-801A-99482B3844FC}" presName="spaceRect" presStyleCnt="0"/>
      <dgm:spPr/>
    </dgm:pt>
    <dgm:pt modelId="{E5E0D793-29A2-4A19-B37D-AC153CF92E5E}" type="pres">
      <dgm:prSet presAssocID="{D29DED1B-6502-4F59-801A-99482B3844FC}" presName="parTx" presStyleLbl="revTx" presStyleIdx="2" presStyleCnt="3">
        <dgm:presLayoutVars>
          <dgm:chMax val="0"/>
          <dgm:chPref val="0"/>
        </dgm:presLayoutVars>
      </dgm:prSet>
      <dgm:spPr/>
    </dgm:pt>
  </dgm:ptLst>
  <dgm:cxnLst>
    <dgm:cxn modelId="{CDA57F6A-57E7-481B-9F73-A0B803F723E9}" srcId="{416C25E6-0B4B-4CB7-B803-B492A7A026F7}" destId="{541119C1-E7C9-4519-98AF-DA0CCE6CA3F6}" srcOrd="0" destOrd="0" parTransId="{0B9262C0-8824-4025-BE1E-3019FE5476CD}" sibTransId="{127B6507-56C3-44FC-AC0E-E75FF468B9E1}"/>
    <dgm:cxn modelId="{67666F8E-45DE-48DA-A12E-7A48CFA08F1F}" type="presOf" srcId="{416C25E6-0B4B-4CB7-B803-B492A7A026F7}" destId="{523AEA19-F003-48AC-AE74-4E871E501208}" srcOrd="0" destOrd="0" presId="urn:microsoft.com/office/officeart/2018/2/layout/IconVerticalSolidList"/>
    <dgm:cxn modelId="{75BBF995-82E5-46AA-8DBC-A5267284C13C}" srcId="{416C25E6-0B4B-4CB7-B803-B492A7A026F7}" destId="{55BF2D7B-D8A9-4711-AB60-D7262761E1BD}" srcOrd="1" destOrd="0" parTransId="{8ABC450C-B052-4907-8C62-719F1D8EA230}" sibTransId="{C32AF57F-C15E-44B1-9AA1-388191DE0DD5}"/>
    <dgm:cxn modelId="{263EC196-A062-4EA6-AAB7-4809CFF13610}" type="presOf" srcId="{D29DED1B-6502-4F59-801A-99482B3844FC}" destId="{E5E0D793-29A2-4A19-B37D-AC153CF92E5E}" srcOrd="0" destOrd="0" presId="urn:microsoft.com/office/officeart/2018/2/layout/IconVerticalSolidList"/>
    <dgm:cxn modelId="{BEA511B0-2DD8-491E-B2A9-DE8B2B86A704}" srcId="{416C25E6-0B4B-4CB7-B803-B492A7A026F7}" destId="{D29DED1B-6502-4F59-801A-99482B3844FC}" srcOrd="2" destOrd="0" parTransId="{9C2C7BF4-E571-4DAF-A1EB-4E41F4291DAF}" sibTransId="{76ADE77D-66E5-49CC-84FC-5FAEC519FDCA}"/>
    <dgm:cxn modelId="{83976AD1-3F15-4953-9EA3-D729DAAD0C34}" type="presOf" srcId="{55BF2D7B-D8A9-4711-AB60-D7262761E1BD}" destId="{97249EA6-7169-4BFE-BB7B-E339F2F6135D}" srcOrd="0" destOrd="0" presId="urn:microsoft.com/office/officeart/2018/2/layout/IconVerticalSolidList"/>
    <dgm:cxn modelId="{75C2BDED-C884-461B-8D7D-927A0EBDE057}" type="presOf" srcId="{541119C1-E7C9-4519-98AF-DA0CCE6CA3F6}" destId="{3330F177-F4E4-4793-AD47-218164B59086}" srcOrd="0" destOrd="0" presId="urn:microsoft.com/office/officeart/2018/2/layout/IconVerticalSolidList"/>
    <dgm:cxn modelId="{3D9579D8-FE3B-4AD4-BA5F-2C2C8E10E2F2}" type="presParOf" srcId="{523AEA19-F003-48AC-AE74-4E871E501208}" destId="{F50A4FE9-DDD4-406E-8DBA-6DA3CE84CFE9}" srcOrd="0" destOrd="0" presId="urn:microsoft.com/office/officeart/2018/2/layout/IconVerticalSolidList"/>
    <dgm:cxn modelId="{E7FF2510-34F4-4218-8299-3C69407ADDC8}" type="presParOf" srcId="{F50A4FE9-DDD4-406E-8DBA-6DA3CE84CFE9}" destId="{F68FB7A6-77C1-4472-92FF-52FBF56BF412}" srcOrd="0" destOrd="0" presId="urn:microsoft.com/office/officeart/2018/2/layout/IconVerticalSolidList"/>
    <dgm:cxn modelId="{B14D13A9-9D0C-48FE-9232-7F2113380A1C}" type="presParOf" srcId="{F50A4FE9-DDD4-406E-8DBA-6DA3CE84CFE9}" destId="{D882A8E4-6F60-454C-BA61-43DB3C22D0C8}" srcOrd="1" destOrd="0" presId="urn:microsoft.com/office/officeart/2018/2/layout/IconVerticalSolidList"/>
    <dgm:cxn modelId="{9BEB6205-87B1-454E-8A22-FBC24CC101E2}" type="presParOf" srcId="{F50A4FE9-DDD4-406E-8DBA-6DA3CE84CFE9}" destId="{61011430-DD3D-4E1F-800A-9D32A5EEF0ED}" srcOrd="2" destOrd="0" presId="urn:microsoft.com/office/officeart/2018/2/layout/IconVerticalSolidList"/>
    <dgm:cxn modelId="{7D20475C-84F8-468E-8363-51251A2EB1C6}" type="presParOf" srcId="{F50A4FE9-DDD4-406E-8DBA-6DA3CE84CFE9}" destId="{3330F177-F4E4-4793-AD47-218164B59086}" srcOrd="3" destOrd="0" presId="urn:microsoft.com/office/officeart/2018/2/layout/IconVerticalSolidList"/>
    <dgm:cxn modelId="{6D44CE3E-E1FA-4EC5-9B62-F7A31A0C84AA}" type="presParOf" srcId="{523AEA19-F003-48AC-AE74-4E871E501208}" destId="{8D30B6A9-D3E5-4C8F-8C8C-41F70AE0AF58}" srcOrd="1" destOrd="0" presId="urn:microsoft.com/office/officeart/2018/2/layout/IconVerticalSolidList"/>
    <dgm:cxn modelId="{9F64537E-B998-4A62-8872-366F2322DAB1}" type="presParOf" srcId="{523AEA19-F003-48AC-AE74-4E871E501208}" destId="{5A3B74AD-3F10-49C7-AEAF-87E181E071B4}" srcOrd="2" destOrd="0" presId="urn:microsoft.com/office/officeart/2018/2/layout/IconVerticalSolidList"/>
    <dgm:cxn modelId="{EF46AD8B-72C6-4FD3-9CAC-F9360CA80E2A}" type="presParOf" srcId="{5A3B74AD-3F10-49C7-AEAF-87E181E071B4}" destId="{949461F4-D8C8-45D7-974A-8EB2DA1F568D}" srcOrd="0" destOrd="0" presId="urn:microsoft.com/office/officeart/2018/2/layout/IconVerticalSolidList"/>
    <dgm:cxn modelId="{3A35588C-D081-473A-BE58-7F677F6BF57B}" type="presParOf" srcId="{5A3B74AD-3F10-49C7-AEAF-87E181E071B4}" destId="{37F78C5F-CE0B-44A6-92C2-0F77F82ADEED}" srcOrd="1" destOrd="0" presId="urn:microsoft.com/office/officeart/2018/2/layout/IconVerticalSolidList"/>
    <dgm:cxn modelId="{3FDEAC46-78AD-47DB-A002-10FE91D2DB86}" type="presParOf" srcId="{5A3B74AD-3F10-49C7-AEAF-87E181E071B4}" destId="{C2FBE734-C66E-4AB6-8DDA-40D9CA0B304A}" srcOrd="2" destOrd="0" presId="urn:microsoft.com/office/officeart/2018/2/layout/IconVerticalSolidList"/>
    <dgm:cxn modelId="{D966A3BB-6AA4-412B-B55A-D54E69E7CAD5}" type="presParOf" srcId="{5A3B74AD-3F10-49C7-AEAF-87E181E071B4}" destId="{97249EA6-7169-4BFE-BB7B-E339F2F6135D}" srcOrd="3" destOrd="0" presId="urn:microsoft.com/office/officeart/2018/2/layout/IconVerticalSolidList"/>
    <dgm:cxn modelId="{E48DD274-1EEA-40C5-98C6-ED5120756D1D}" type="presParOf" srcId="{523AEA19-F003-48AC-AE74-4E871E501208}" destId="{66C50ACE-3ACF-4DD4-83CF-EA4D74AC09C2}" srcOrd="3" destOrd="0" presId="urn:microsoft.com/office/officeart/2018/2/layout/IconVerticalSolidList"/>
    <dgm:cxn modelId="{C1DF264E-3142-403E-A950-8C64BFAA3BC0}" type="presParOf" srcId="{523AEA19-F003-48AC-AE74-4E871E501208}" destId="{D847F56B-8F7D-429D-AE56-B20BBCF17945}" srcOrd="4" destOrd="0" presId="urn:microsoft.com/office/officeart/2018/2/layout/IconVerticalSolidList"/>
    <dgm:cxn modelId="{42815908-A72F-4D92-B462-BD6989B0FD6D}" type="presParOf" srcId="{D847F56B-8F7D-429D-AE56-B20BBCF17945}" destId="{25A4DF84-E1E5-48DB-A2A3-45AE1AB8FF27}" srcOrd="0" destOrd="0" presId="urn:microsoft.com/office/officeart/2018/2/layout/IconVerticalSolidList"/>
    <dgm:cxn modelId="{AB081433-5D8B-448F-9A39-B7EE8DF2610C}" type="presParOf" srcId="{D847F56B-8F7D-429D-AE56-B20BBCF17945}" destId="{83BD3DBC-0238-475E-BFD2-64A499EEE570}" srcOrd="1" destOrd="0" presId="urn:microsoft.com/office/officeart/2018/2/layout/IconVerticalSolidList"/>
    <dgm:cxn modelId="{999F2A6C-703D-465F-98A8-484BB8ACF92F}" type="presParOf" srcId="{D847F56B-8F7D-429D-AE56-B20BBCF17945}" destId="{5FA6209A-D74F-466C-B33D-6A89BF9AE5C9}" srcOrd="2" destOrd="0" presId="urn:microsoft.com/office/officeart/2018/2/layout/IconVerticalSolidList"/>
    <dgm:cxn modelId="{650AE564-0B4F-40D8-92A8-50B021FB6126}" type="presParOf" srcId="{D847F56B-8F7D-429D-AE56-B20BBCF17945}" destId="{E5E0D793-29A2-4A19-B37D-AC153CF92E5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2146DE-9FE6-4C56-8ADC-9CF3FEB71E45}" type="doc">
      <dgm:prSet loTypeId="urn:microsoft.com/office/officeart/2005/8/layout/StepDownProcess" loCatId="process" qsTypeId="urn:microsoft.com/office/officeart/2005/8/quickstyle/simple2" qsCatId="simple" csTypeId="urn:microsoft.com/office/officeart/2005/8/colors/colorful5" csCatId="colorful" phldr="1"/>
      <dgm:spPr/>
      <dgm:t>
        <a:bodyPr/>
        <a:lstStyle/>
        <a:p>
          <a:endParaRPr lang="en-US"/>
        </a:p>
      </dgm:t>
    </dgm:pt>
    <dgm:pt modelId="{4798295D-BD48-48C2-B83E-2B6F70DEE948}">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Sentence Tokenization </a:t>
          </a:r>
          <a:r>
            <a:rPr lang="en-US" dirty="0"/>
            <a:t>- The paragraph received by the chatbot is split into multiple sentences</a:t>
          </a:r>
        </a:p>
        <a:p>
          <a:pPr marL="0" lvl="0" defTabSz="755650">
            <a:lnSpc>
              <a:spcPct val="90000"/>
            </a:lnSpc>
            <a:spcBef>
              <a:spcPct val="0"/>
            </a:spcBef>
            <a:spcAft>
              <a:spcPct val="35000"/>
            </a:spcAft>
            <a:buNone/>
          </a:pPr>
          <a:endParaRPr lang="en-US" dirty="0"/>
        </a:p>
      </dgm:t>
    </dgm:pt>
    <dgm:pt modelId="{D2291497-4A2D-4870-B2EF-8E491C10BB67}" type="parTrans" cxnId="{483601C4-13DF-41E3-AB13-7FBCD67D4D57}">
      <dgm:prSet/>
      <dgm:spPr/>
      <dgm:t>
        <a:bodyPr/>
        <a:lstStyle/>
        <a:p>
          <a:endParaRPr lang="en-US"/>
        </a:p>
      </dgm:t>
    </dgm:pt>
    <dgm:pt modelId="{3BDF8B31-2B39-4F64-86F5-8057F8800FDC}" type="sibTrans" cxnId="{483601C4-13DF-41E3-AB13-7FBCD67D4D57}">
      <dgm:prSet>
        <dgm:style>
          <a:lnRef idx="1">
            <a:schemeClr val="accent1"/>
          </a:lnRef>
          <a:fillRef idx="0">
            <a:schemeClr val="accent1"/>
          </a:fillRef>
          <a:effectRef idx="0">
            <a:schemeClr val="accent1"/>
          </a:effectRef>
          <a:fontRef idx="minor">
            <a:schemeClr val="tx1"/>
          </a:fontRef>
        </dgm:style>
      </dgm:prSet>
      <dgm:spPr/>
      <dgm:t>
        <a:bodyPr/>
        <a:lstStyle/>
        <a:p>
          <a:endParaRPr lang="en-US"/>
        </a:p>
      </dgm:t>
    </dgm:pt>
    <dgm:pt modelId="{B749FB86-6F22-4280-8F0C-E42BC13D117A}">
      <dgm:prSet/>
      <dgm:spPr/>
      <dgm:t>
        <a:bodyPr/>
        <a:lstStyle/>
        <a:p>
          <a:r>
            <a:rPr lang="en-US" b="1"/>
            <a:t>Stop word removal </a:t>
          </a:r>
          <a:r>
            <a:rPr lang="en-US"/>
            <a:t>- Removing the words that occur commonly across all the documents in the corpus</a:t>
          </a:r>
        </a:p>
      </dgm:t>
    </dgm:pt>
    <dgm:pt modelId="{B7E9C887-C34F-4AFB-A1B5-EAEDD0059F23}" type="parTrans" cxnId="{9B766446-71C2-4218-A3B1-04EEA4377805}">
      <dgm:prSet/>
      <dgm:spPr/>
      <dgm:t>
        <a:bodyPr/>
        <a:lstStyle/>
        <a:p>
          <a:endParaRPr lang="en-US"/>
        </a:p>
      </dgm:t>
    </dgm:pt>
    <dgm:pt modelId="{29F1B1E2-6D20-42AD-B0A2-FF6C4FA36215}" type="sibTrans" cxnId="{9B766446-71C2-4218-A3B1-04EEA4377805}">
      <dgm:prSet/>
      <dgm:spPr/>
      <dgm:t>
        <a:bodyPr/>
        <a:lstStyle/>
        <a:p>
          <a:endParaRPr lang="en-US"/>
        </a:p>
      </dgm:t>
    </dgm:pt>
    <dgm:pt modelId="{DB2B7104-686C-4FE2-8968-67F8D0B641D9}">
      <dgm:prSet/>
      <dgm:spPr/>
      <dgm:t>
        <a:bodyPr/>
        <a:lstStyle/>
        <a:p>
          <a:r>
            <a:rPr lang="en-US" b="1" dirty="0"/>
            <a:t>Word Tokenization </a:t>
          </a:r>
          <a:r>
            <a:rPr lang="en-US" dirty="0"/>
            <a:t>- The sentence received by the chatbot is split into multiple words</a:t>
          </a:r>
          <a:endParaRPr lang="en-IN" dirty="0"/>
        </a:p>
      </dgm:t>
    </dgm:pt>
    <dgm:pt modelId="{87FD0805-F1CA-4F85-824D-3B4B5C4EA482}" type="parTrans" cxnId="{AFCADF45-8819-4E48-90E0-BC9A60366F60}">
      <dgm:prSet/>
      <dgm:spPr/>
      <dgm:t>
        <a:bodyPr/>
        <a:lstStyle/>
        <a:p>
          <a:endParaRPr lang="en-IN"/>
        </a:p>
      </dgm:t>
    </dgm:pt>
    <dgm:pt modelId="{9E9F28DD-F382-4452-80AE-9D4A2B3C01A4}" type="sibTrans" cxnId="{AFCADF45-8819-4E48-90E0-BC9A60366F60}">
      <dgm:prSet/>
      <dgm:spPr/>
      <dgm:t>
        <a:bodyPr/>
        <a:lstStyle/>
        <a:p>
          <a:endParaRPr lang="en-IN"/>
        </a:p>
      </dgm:t>
    </dgm:pt>
    <dgm:pt modelId="{347E880C-342C-4C10-BA40-95B7CB6E1F6B}" type="pres">
      <dgm:prSet presAssocID="{0E2146DE-9FE6-4C56-8ADC-9CF3FEB71E45}" presName="rootnode" presStyleCnt="0">
        <dgm:presLayoutVars>
          <dgm:chMax/>
          <dgm:chPref/>
          <dgm:dir/>
          <dgm:animLvl val="lvl"/>
        </dgm:presLayoutVars>
      </dgm:prSet>
      <dgm:spPr/>
    </dgm:pt>
    <dgm:pt modelId="{DC9FEEE6-E7EE-4B70-A426-2CB43739D4B8}" type="pres">
      <dgm:prSet presAssocID="{4798295D-BD48-48C2-B83E-2B6F70DEE948}" presName="composite" presStyleCnt="0"/>
      <dgm:spPr/>
    </dgm:pt>
    <dgm:pt modelId="{5FEF8FE0-6EC2-4E02-AAC0-E429A5C767DD}" type="pres">
      <dgm:prSet presAssocID="{4798295D-BD48-48C2-B83E-2B6F70DEE948}" presName="bentUpArrow1" presStyleLbl="alignImgPlace1" presStyleIdx="0" presStyleCnt="2"/>
      <dgm:spPr/>
    </dgm:pt>
    <dgm:pt modelId="{4DA9E6AA-E75E-498E-B635-2F5C86490531}" type="pres">
      <dgm:prSet presAssocID="{4798295D-BD48-48C2-B83E-2B6F70DEE948}" presName="ParentText" presStyleLbl="node1" presStyleIdx="0" presStyleCnt="3">
        <dgm:presLayoutVars>
          <dgm:chMax val="1"/>
          <dgm:chPref val="1"/>
          <dgm:bulletEnabled val="1"/>
        </dgm:presLayoutVars>
      </dgm:prSet>
      <dgm:spPr/>
    </dgm:pt>
    <dgm:pt modelId="{42E20B86-FBB6-4F9B-BF7A-7FD2840A02ED}" type="pres">
      <dgm:prSet presAssocID="{4798295D-BD48-48C2-B83E-2B6F70DEE948}" presName="ChildText" presStyleLbl="revTx" presStyleIdx="0" presStyleCnt="2">
        <dgm:presLayoutVars>
          <dgm:chMax val="0"/>
          <dgm:chPref val="0"/>
          <dgm:bulletEnabled val="1"/>
        </dgm:presLayoutVars>
      </dgm:prSet>
      <dgm:spPr/>
    </dgm:pt>
    <dgm:pt modelId="{73ECBD29-B8E4-478D-A3B3-BCBDB9329075}" type="pres">
      <dgm:prSet presAssocID="{3BDF8B31-2B39-4F64-86F5-8057F8800FDC}" presName="sibTrans" presStyleCnt="0"/>
      <dgm:spPr/>
    </dgm:pt>
    <dgm:pt modelId="{F092E664-9323-4E49-B5BF-B138BDF7ED97}" type="pres">
      <dgm:prSet presAssocID="{DB2B7104-686C-4FE2-8968-67F8D0B641D9}" presName="composite" presStyleCnt="0"/>
      <dgm:spPr/>
    </dgm:pt>
    <dgm:pt modelId="{0E2EA428-9149-4BBB-B8CC-30E9176CE856}" type="pres">
      <dgm:prSet presAssocID="{DB2B7104-686C-4FE2-8968-67F8D0B641D9}" presName="bentUpArrow1" presStyleLbl="alignImgPlace1" presStyleIdx="1" presStyleCnt="2"/>
      <dgm:spPr/>
    </dgm:pt>
    <dgm:pt modelId="{71FF917A-4825-4420-91D4-88CDC5E509A5}" type="pres">
      <dgm:prSet presAssocID="{DB2B7104-686C-4FE2-8968-67F8D0B641D9}" presName="ParentText" presStyleLbl="node1" presStyleIdx="1" presStyleCnt="3">
        <dgm:presLayoutVars>
          <dgm:chMax val="1"/>
          <dgm:chPref val="1"/>
          <dgm:bulletEnabled val="1"/>
        </dgm:presLayoutVars>
      </dgm:prSet>
      <dgm:spPr/>
    </dgm:pt>
    <dgm:pt modelId="{0A94C929-A994-4D0B-B92F-8DC154B4E0CF}" type="pres">
      <dgm:prSet presAssocID="{DB2B7104-686C-4FE2-8968-67F8D0B641D9}" presName="ChildText" presStyleLbl="revTx" presStyleIdx="1" presStyleCnt="2">
        <dgm:presLayoutVars>
          <dgm:chMax val="0"/>
          <dgm:chPref val="0"/>
          <dgm:bulletEnabled val="1"/>
        </dgm:presLayoutVars>
      </dgm:prSet>
      <dgm:spPr/>
    </dgm:pt>
    <dgm:pt modelId="{C78EACA2-796A-44E1-BBDA-C4FFA1835667}" type="pres">
      <dgm:prSet presAssocID="{9E9F28DD-F382-4452-80AE-9D4A2B3C01A4}" presName="sibTrans" presStyleCnt="0"/>
      <dgm:spPr/>
    </dgm:pt>
    <dgm:pt modelId="{37FAC579-B845-4FB7-846B-CA1D3A1CE781}" type="pres">
      <dgm:prSet presAssocID="{B749FB86-6F22-4280-8F0C-E42BC13D117A}" presName="composite" presStyleCnt="0"/>
      <dgm:spPr/>
    </dgm:pt>
    <dgm:pt modelId="{EB196A6B-4537-4F2D-ABFD-DF7C11582A4D}" type="pres">
      <dgm:prSet presAssocID="{B749FB86-6F22-4280-8F0C-E42BC13D117A}" presName="ParentText" presStyleLbl="node1" presStyleIdx="2" presStyleCnt="3">
        <dgm:presLayoutVars>
          <dgm:chMax val="1"/>
          <dgm:chPref val="1"/>
          <dgm:bulletEnabled val="1"/>
        </dgm:presLayoutVars>
      </dgm:prSet>
      <dgm:spPr/>
    </dgm:pt>
  </dgm:ptLst>
  <dgm:cxnLst>
    <dgm:cxn modelId="{D4AD5438-7D66-4B87-97B9-49F4AEFBA308}" type="presOf" srcId="{B749FB86-6F22-4280-8F0C-E42BC13D117A}" destId="{EB196A6B-4537-4F2D-ABFD-DF7C11582A4D}" srcOrd="0" destOrd="0" presId="urn:microsoft.com/office/officeart/2005/8/layout/StepDownProcess"/>
    <dgm:cxn modelId="{C632F844-ECF5-4CF4-8295-E659C0DCADCF}" type="presOf" srcId="{0E2146DE-9FE6-4C56-8ADC-9CF3FEB71E45}" destId="{347E880C-342C-4C10-BA40-95B7CB6E1F6B}" srcOrd="0" destOrd="0" presId="urn:microsoft.com/office/officeart/2005/8/layout/StepDownProcess"/>
    <dgm:cxn modelId="{AFCADF45-8819-4E48-90E0-BC9A60366F60}" srcId="{0E2146DE-9FE6-4C56-8ADC-9CF3FEB71E45}" destId="{DB2B7104-686C-4FE2-8968-67F8D0B641D9}" srcOrd="1" destOrd="0" parTransId="{87FD0805-F1CA-4F85-824D-3B4B5C4EA482}" sibTransId="{9E9F28DD-F382-4452-80AE-9D4A2B3C01A4}"/>
    <dgm:cxn modelId="{9B766446-71C2-4218-A3B1-04EEA4377805}" srcId="{0E2146DE-9FE6-4C56-8ADC-9CF3FEB71E45}" destId="{B749FB86-6F22-4280-8F0C-E42BC13D117A}" srcOrd="2" destOrd="0" parTransId="{B7E9C887-C34F-4AFB-A1B5-EAEDD0059F23}" sibTransId="{29F1B1E2-6D20-42AD-B0A2-FF6C4FA36215}"/>
    <dgm:cxn modelId="{627A4F75-2EF7-4861-BC54-AE13B4F18EA3}" type="presOf" srcId="{4798295D-BD48-48C2-B83E-2B6F70DEE948}" destId="{4DA9E6AA-E75E-498E-B635-2F5C86490531}" srcOrd="0" destOrd="0" presId="urn:microsoft.com/office/officeart/2005/8/layout/StepDownProcess"/>
    <dgm:cxn modelId="{F5221B9A-7526-49C9-A927-A5B6DA58CFC6}" type="presOf" srcId="{DB2B7104-686C-4FE2-8968-67F8D0B641D9}" destId="{71FF917A-4825-4420-91D4-88CDC5E509A5}" srcOrd="0" destOrd="0" presId="urn:microsoft.com/office/officeart/2005/8/layout/StepDownProcess"/>
    <dgm:cxn modelId="{483601C4-13DF-41E3-AB13-7FBCD67D4D57}" srcId="{0E2146DE-9FE6-4C56-8ADC-9CF3FEB71E45}" destId="{4798295D-BD48-48C2-B83E-2B6F70DEE948}" srcOrd="0" destOrd="0" parTransId="{D2291497-4A2D-4870-B2EF-8E491C10BB67}" sibTransId="{3BDF8B31-2B39-4F64-86F5-8057F8800FDC}"/>
    <dgm:cxn modelId="{C73FB902-9FA0-49C4-BE98-BC55632422A2}" type="presParOf" srcId="{347E880C-342C-4C10-BA40-95B7CB6E1F6B}" destId="{DC9FEEE6-E7EE-4B70-A426-2CB43739D4B8}" srcOrd="0" destOrd="0" presId="urn:microsoft.com/office/officeart/2005/8/layout/StepDownProcess"/>
    <dgm:cxn modelId="{6A6103EF-0CA6-4DD5-B3FC-27D7800C1101}" type="presParOf" srcId="{DC9FEEE6-E7EE-4B70-A426-2CB43739D4B8}" destId="{5FEF8FE0-6EC2-4E02-AAC0-E429A5C767DD}" srcOrd="0" destOrd="0" presId="urn:microsoft.com/office/officeart/2005/8/layout/StepDownProcess"/>
    <dgm:cxn modelId="{2C7F449F-B9CD-4A79-8FD3-AEAFD15BB2BD}" type="presParOf" srcId="{DC9FEEE6-E7EE-4B70-A426-2CB43739D4B8}" destId="{4DA9E6AA-E75E-498E-B635-2F5C86490531}" srcOrd="1" destOrd="0" presId="urn:microsoft.com/office/officeart/2005/8/layout/StepDownProcess"/>
    <dgm:cxn modelId="{784CEF6F-44FB-4B3F-BEA7-CB19846B6BEE}" type="presParOf" srcId="{DC9FEEE6-E7EE-4B70-A426-2CB43739D4B8}" destId="{42E20B86-FBB6-4F9B-BF7A-7FD2840A02ED}" srcOrd="2" destOrd="0" presId="urn:microsoft.com/office/officeart/2005/8/layout/StepDownProcess"/>
    <dgm:cxn modelId="{9101AB4F-C2E3-4D20-9518-157B44D1365E}" type="presParOf" srcId="{347E880C-342C-4C10-BA40-95B7CB6E1F6B}" destId="{73ECBD29-B8E4-478D-A3B3-BCBDB9329075}" srcOrd="1" destOrd="0" presId="urn:microsoft.com/office/officeart/2005/8/layout/StepDownProcess"/>
    <dgm:cxn modelId="{355B923E-5EFE-46A0-8421-3C69B939BC74}" type="presParOf" srcId="{347E880C-342C-4C10-BA40-95B7CB6E1F6B}" destId="{F092E664-9323-4E49-B5BF-B138BDF7ED97}" srcOrd="2" destOrd="0" presId="urn:microsoft.com/office/officeart/2005/8/layout/StepDownProcess"/>
    <dgm:cxn modelId="{5D0C2046-34AB-4C8F-8AE7-4DB0FB024D7B}" type="presParOf" srcId="{F092E664-9323-4E49-B5BF-B138BDF7ED97}" destId="{0E2EA428-9149-4BBB-B8CC-30E9176CE856}" srcOrd="0" destOrd="0" presId="urn:microsoft.com/office/officeart/2005/8/layout/StepDownProcess"/>
    <dgm:cxn modelId="{61091639-0E69-4159-BD9C-24AA64E954A4}" type="presParOf" srcId="{F092E664-9323-4E49-B5BF-B138BDF7ED97}" destId="{71FF917A-4825-4420-91D4-88CDC5E509A5}" srcOrd="1" destOrd="0" presId="urn:microsoft.com/office/officeart/2005/8/layout/StepDownProcess"/>
    <dgm:cxn modelId="{3717ADB3-B536-43C2-AB50-2BDD1FEA52BC}" type="presParOf" srcId="{F092E664-9323-4E49-B5BF-B138BDF7ED97}" destId="{0A94C929-A994-4D0B-B92F-8DC154B4E0CF}" srcOrd="2" destOrd="0" presId="urn:microsoft.com/office/officeart/2005/8/layout/StepDownProcess"/>
    <dgm:cxn modelId="{1DED0505-E6FC-4999-A364-53643414F412}" type="presParOf" srcId="{347E880C-342C-4C10-BA40-95B7CB6E1F6B}" destId="{C78EACA2-796A-44E1-BBDA-C4FFA1835667}" srcOrd="3" destOrd="0" presId="urn:microsoft.com/office/officeart/2005/8/layout/StepDownProcess"/>
    <dgm:cxn modelId="{321E3916-74B0-4D73-BBA9-53D2445F582F}" type="presParOf" srcId="{347E880C-342C-4C10-BA40-95B7CB6E1F6B}" destId="{37FAC579-B845-4FB7-846B-CA1D3A1CE781}" srcOrd="4" destOrd="0" presId="urn:microsoft.com/office/officeart/2005/8/layout/StepDownProcess"/>
    <dgm:cxn modelId="{EA6C22F7-A6C9-4721-B3B1-F506FE91DEE9}" type="presParOf" srcId="{37FAC579-B845-4FB7-846B-CA1D3A1CE781}" destId="{EB196A6B-4537-4F2D-ABFD-DF7C11582A4D}"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85790-F1E9-485A-8E22-80FA23A17235}">
      <dsp:nvSpPr>
        <dsp:cNvPr id="0" name=""/>
        <dsp:cNvSpPr/>
      </dsp:nvSpPr>
      <dsp:spPr>
        <a:xfrm rot="5400000">
          <a:off x="-212044" y="214927"/>
          <a:ext cx="1413632" cy="989542"/>
        </a:xfrm>
        <a:prstGeom prst="chevron">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Custom Dataset</a:t>
          </a:r>
          <a:r>
            <a:rPr lang="en-US" sz="1400" kern="1200" dirty="0"/>
            <a:t>: </a:t>
          </a:r>
        </a:p>
      </dsp:txBody>
      <dsp:txXfrm rot="-5400000">
        <a:off x="1" y="497653"/>
        <a:ext cx="989542" cy="424090"/>
      </dsp:txXfrm>
    </dsp:sp>
    <dsp:sp modelId="{A3ED2810-2DE7-4E80-9B8E-CBE5A10B78A8}">
      <dsp:nvSpPr>
        <dsp:cNvPr id="0" name=""/>
        <dsp:cNvSpPr/>
      </dsp:nvSpPr>
      <dsp:spPr>
        <a:xfrm rot="5400000">
          <a:off x="2680909" y="-1688484"/>
          <a:ext cx="918861" cy="4301594"/>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endParaRPr lang="en-IN" sz="1100" kern="1200"/>
        </a:p>
        <a:p>
          <a:pPr marL="57150" lvl="1" indent="-57150" algn="l" defTabSz="488950">
            <a:lnSpc>
              <a:spcPct val="90000"/>
            </a:lnSpc>
            <a:spcBef>
              <a:spcPct val="0"/>
            </a:spcBef>
            <a:spcAft>
              <a:spcPct val="15000"/>
            </a:spcAft>
            <a:buChar char="•"/>
          </a:pPr>
          <a:r>
            <a:rPr lang="en-US" sz="1100" kern="1200"/>
            <a:t>For Chatbot Interaction, a custom dataset containing a set of responses and intents is also made in the format of a json folder which will be used to train the model used for text classification.</a:t>
          </a:r>
          <a:endParaRPr lang="en-IN" sz="1100" kern="1200" dirty="0"/>
        </a:p>
        <a:p>
          <a:pPr marL="57150" lvl="1" indent="-57150" algn="l" defTabSz="488950">
            <a:lnSpc>
              <a:spcPct val="90000"/>
            </a:lnSpc>
            <a:spcBef>
              <a:spcPct val="0"/>
            </a:spcBef>
            <a:spcAft>
              <a:spcPct val="15000"/>
            </a:spcAft>
            <a:buChar char="•"/>
          </a:pPr>
          <a:endParaRPr lang="en-IN" sz="1100" kern="1200"/>
        </a:p>
      </dsp:txBody>
      <dsp:txXfrm rot="-5400000">
        <a:off x="989543" y="47737"/>
        <a:ext cx="4256739" cy="829151"/>
      </dsp:txXfrm>
    </dsp:sp>
    <dsp:sp modelId="{24C1C45C-7749-4243-9D88-7490C70C425B}">
      <dsp:nvSpPr>
        <dsp:cNvPr id="0" name=""/>
        <dsp:cNvSpPr/>
      </dsp:nvSpPr>
      <dsp:spPr>
        <a:xfrm rot="5400000">
          <a:off x="-212044" y="1432056"/>
          <a:ext cx="1413632" cy="989542"/>
        </a:xfrm>
        <a:prstGeom prst="chevron">
          <a:avLst/>
        </a:prstGeom>
        <a:gradFill rotWithShape="0">
          <a:gsLst>
            <a:gs pos="0">
              <a:schemeClr val="accent5">
                <a:hueOff val="851228"/>
                <a:satOff val="0"/>
                <a:lumOff val="-11373"/>
                <a:alphaOff val="0"/>
                <a:tint val="100000"/>
                <a:shade val="100000"/>
                <a:satMod val="130000"/>
              </a:schemeClr>
            </a:gs>
            <a:gs pos="100000">
              <a:schemeClr val="accent5">
                <a:hueOff val="851228"/>
                <a:satOff val="0"/>
                <a:lumOff val="-11373"/>
                <a:alphaOff val="0"/>
                <a:tint val="50000"/>
                <a:shade val="100000"/>
                <a:satMod val="350000"/>
              </a:schemeClr>
            </a:gs>
          </a:gsLst>
          <a:lin ang="16200000" scaled="0"/>
        </a:gradFill>
        <a:ln w="9525" cap="flat" cmpd="sng" algn="ctr">
          <a:solidFill>
            <a:schemeClr val="accent5">
              <a:hueOff val="851228"/>
              <a:satOff val="0"/>
              <a:lumOff val="-1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err="1"/>
            <a:t>DistilBERT</a:t>
          </a:r>
          <a:r>
            <a:rPr lang="en-US" sz="1400" kern="1200" dirty="0"/>
            <a:t>: </a:t>
          </a:r>
        </a:p>
      </dsp:txBody>
      <dsp:txXfrm rot="-5400000">
        <a:off x="1" y="1714782"/>
        <a:ext cx="989542" cy="424090"/>
      </dsp:txXfrm>
    </dsp:sp>
    <dsp:sp modelId="{93116B2F-566F-4184-810B-37A11FB77694}">
      <dsp:nvSpPr>
        <dsp:cNvPr id="0" name=""/>
        <dsp:cNvSpPr/>
      </dsp:nvSpPr>
      <dsp:spPr>
        <a:xfrm rot="5400000">
          <a:off x="2680909" y="-471354"/>
          <a:ext cx="918861" cy="4301594"/>
        </a:xfrm>
        <a:prstGeom prst="round2SameRect">
          <a:avLst/>
        </a:prstGeom>
        <a:solidFill>
          <a:schemeClr val="lt1">
            <a:alpha val="90000"/>
            <a:hueOff val="0"/>
            <a:satOff val="0"/>
            <a:lumOff val="0"/>
            <a:alphaOff val="0"/>
          </a:schemeClr>
        </a:solidFill>
        <a:ln w="9525" cap="flat" cmpd="sng" algn="ctr">
          <a:solidFill>
            <a:schemeClr val="accent5">
              <a:hueOff val="851228"/>
              <a:satOff val="0"/>
              <a:lumOff val="-1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For Query Response, we are using the </a:t>
          </a:r>
          <a:r>
            <a:rPr lang="en-US" sz="1100" kern="1200" dirty="0" err="1"/>
            <a:t>DistilBERT</a:t>
          </a:r>
          <a:r>
            <a:rPr lang="en-US" sz="1100" kern="1200" dirty="0"/>
            <a:t> model pretrained on the same data as BERT, which is </a:t>
          </a:r>
          <a:r>
            <a:rPr lang="en-US" sz="1100" kern="1200" dirty="0" err="1">
              <a:solidFill>
                <a:schemeClr val="tx1">
                  <a:lumMod val="50000"/>
                  <a:lumOff val="50000"/>
                </a:schemeClr>
              </a:solidFill>
              <a:hlinkClick xmlns:r="http://schemas.openxmlformats.org/officeDocument/2006/relationships" r:id="rId1">
                <a:extLst>
                  <a:ext uri="{A12FA001-AC4F-418D-AE19-62706E023703}">
                    <ahyp:hlinkClr xmlns:ahyp="http://schemas.microsoft.com/office/drawing/2018/hyperlinkcolor" val="tx"/>
                  </a:ext>
                </a:extLst>
              </a:hlinkClick>
            </a:rPr>
            <a:t>BookCorpus</a:t>
          </a:r>
          <a:r>
            <a:rPr lang="en-US" sz="1100" kern="1200" dirty="0"/>
            <a:t>, a dataset consisting of 11,038 unpublished books and </a:t>
          </a:r>
          <a:r>
            <a:rPr lang="en-US" sz="1100" kern="1200" dirty="0">
              <a:solidFill>
                <a:schemeClr val="tx1">
                  <a:lumMod val="50000"/>
                  <a:lumOff val="50000"/>
                </a:schemeClr>
              </a:solidFill>
              <a:hlinkClick xmlns:r="http://schemas.openxmlformats.org/officeDocument/2006/relationships" r:id="rId2">
                <a:extLst>
                  <a:ext uri="{A12FA001-AC4F-418D-AE19-62706E023703}">
                    <ahyp:hlinkClr xmlns:ahyp="http://schemas.microsoft.com/office/drawing/2018/hyperlinkcolor" val="tx"/>
                  </a:ext>
                </a:extLst>
              </a:hlinkClick>
            </a:rPr>
            <a:t>English</a:t>
          </a:r>
          <a:r>
            <a:rPr lang="en-US" sz="1100" kern="1200" dirty="0">
              <a:hlinkClick xmlns:r="http://schemas.openxmlformats.org/officeDocument/2006/relationships" r:id="rId2"/>
            </a:rPr>
            <a:t> Wikipedia</a:t>
          </a:r>
          <a:r>
            <a:rPr lang="en-US" sz="1100" kern="1200" dirty="0"/>
            <a:t> (excluding lists, tables and headers).</a:t>
          </a:r>
        </a:p>
      </dsp:txBody>
      <dsp:txXfrm rot="-5400000">
        <a:off x="989543" y="1264867"/>
        <a:ext cx="4256739" cy="829151"/>
      </dsp:txXfrm>
    </dsp:sp>
    <dsp:sp modelId="{B931EB15-9316-4CED-BACE-3B49E28C0060}">
      <dsp:nvSpPr>
        <dsp:cNvPr id="0" name=""/>
        <dsp:cNvSpPr/>
      </dsp:nvSpPr>
      <dsp:spPr>
        <a:xfrm rot="5400000">
          <a:off x="-212044" y="2649186"/>
          <a:ext cx="1413632" cy="989542"/>
        </a:xfrm>
        <a:prstGeom prst="chevron">
          <a:avLst/>
        </a:prstGeom>
        <a:gradFill rotWithShape="0">
          <a:gsLst>
            <a:gs pos="0">
              <a:schemeClr val="accent5">
                <a:hueOff val="1702455"/>
                <a:satOff val="0"/>
                <a:lumOff val="-22746"/>
                <a:alphaOff val="0"/>
                <a:tint val="100000"/>
                <a:shade val="100000"/>
                <a:satMod val="130000"/>
              </a:schemeClr>
            </a:gs>
            <a:gs pos="100000">
              <a:schemeClr val="accent5">
                <a:hueOff val="1702455"/>
                <a:satOff val="0"/>
                <a:lumOff val="-22746"/>
                <a:alphaOff val="0"/>
                <a:tint val="50000"/>
                <a:shade val="100000"/>
                <a:satMod val="350000"/>
              </a:schemeClr>
            </a:gs>
          </a:gsLst>
          <a:lin ang="16200000" scaled="0"/>
        </a:gradFill>
        <a:ln w="9525" cap="flat" cmpd="sng" algn="ctr">
          <a:solidFill>
            <a:schemeClr val="accent5">
              <a:hueOff val="1702455"/>
              <a:satOff val="0"/>
              <a:lumOff val="-2274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BART</a:t>
          </a:r>
          <a:r>
            <a:rPr lang="en-US" sz="1400" kern="1200" dirty="0"/>
            <a:t>: </a:t>
          </a:r>
        </a:p>
      </dsp:txBody>
      <dsp:txXfrm rot="-5400000">
        <a:off x="1" y="2931912"/>
        <a:ext cx="989542" cy="424090"/>
      </dsp:txXfrm>
    </dsp:sp>
    <dsp:sp modelId="{3C8CBB79-6163-4C46-A940-823072C4E089}">
      <dsp:nvSpPr>
        <dsp:cNvPr id="0" name=""/>
        <dsp:cNvSpPr/>
      </dsp:nvSpPr>
      <dsp:spPr>
        <a:xfrm rot="5400000">
          <a:off x="2680909" y="724346"/>
          <a:ext cx="918861" cy="4301594"/>
        </a:xfrm>
        <a:prstGeom prst="round2SameRect">
          <a:avLst/>
        </a:prstGeom>
        <a:solidFill>
          <a:schemeClr val="lt1">
            <a:alpha val="90000"/>
            <a:hueOff val="0"/>
            <a:satOff val="0"/>
            <a:lumOff val="0"/>
            <a:alphaOff val="0"/>
          </a:schemeClr>
        </a:solidFill>
        <a:ln w="9525" cap="flat" cmpd="sng" algn="ctr">
          <a:solidFill>
            <a:schemeClr val="accent5">
              <a:hueOff val="1702455"/>
              <a:satOff val="0"/>
              <a:lumOff val="-2274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66725">
            <a:lnSpc>
              <a:spcPct val="90000"/>
            </a:lnSpc>
            <a:spcBef>
              <a:spcPct val="0"/>
            </a:spcBef>
            <a:spcAft>
              <a:spcPct val="15000"/>
            </a:spcAft>
            <a:buChar char="•"/>
          </a:pPr>
          <a:r>
            <a:rPr lang="en-US" sz="1050" kern="1200" dirty="0"/>
            <a:t>For text summarization, the CNN / </a:t>
          </a:r>
          <a:r>
            <a:rPr lang="en-US" sz="1050" kern="1200" dirty="0" err="1"/>
            <a:t>DailyMail</a:t>
          </a:r>
          <a:r>
            <a:rPr lang="en-US" sz="1050" kern="1200" dirty="0"/>
            <a:t> Dataset is an English-language dataset containing just over 300k unique news articles as written by journalists at CNN and the Daily Mail. </a:t>
          </a:r>
        </a:p>
        <a:p>
          <a:pPr marL="57150" lvl="1" indent="-57150" algn="l" defTabSz="466725">
            <a:lnSpc>
              <a:spcPct val="90000"/>
            </a:lnSpc>
            <a:spcBef>
              <a:spcPct val="0"/>
            </a:spcBef>
            <a:spcAft>
              <a:spcPct val="15000"/>
            </a:spcAft>
            <a:buChar char="•"/>
          </a:pPr>
          <a:r>
            <a:rPr lang="en-US" sz="1050" kern="1200" dirty="0"/>
            <a:t>Along with this, the Extreme Summarization(XSUM) dataset is used which also contains news articles and a one sentence summary of the same.</a:t>
          </a:r>
        </a:p>
      </dsp:txBody>
      <dsp:txXfrm rot="-5400000">
        <a:off x="989543" y="2460568"/>
        <a:ext cx="4256739" cy="829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FB7A6-77C1-4472-92FF-52FBF56BF412}">
      <dsp:nvSpPr>
        <dsp:cNvPr id="0" name=""/>
        <dsp:cNvSpPr/>
      </dsp:nvSpPr>
      <dsp:spPr>
        <a:xfrm>
          <a:off x="0" y="1906"/>
          <a:ext cx="4926806" cy="8393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2A8E4-6F60-454C-BA61-43DB3C22D0C8}">
      <dsp:nvSpPr>
        <dsp:cNvPr id="0" name=""/>
        <dsp:cNvSpPr/>
      </dsp:nvSpPr>
      <dsp:spPr>
        <a:xfrm>
          <a:off x="253890" y="190751"/>
          <a:ext cx="462071" cy="4616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0F177-F4E4-4793-AD47-218164B59086}">
      <dsp:nvSpPr>
        <dsp:cNvPr id="0" name=""/>
        <dsp:cNvSpPr/>
      </dsp:nvSpPr>
      <dsp:spPr>
        <a:xfrm>
          <a:off x="969853" y="1906"/>
          <a:ext cx="3927577"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dirty="0"/>
            <a:t>Word Tokenization – The sentence received by the chatbot is split into multiple words</a:t>
          </a:r>
        </a:p>
      </dsp:txBody>
      <dsp:txXfrm>
        <a:off x="969853" y="1906"/>
        <a:ext cx="3927577" cy="891765"/>
      </dsp:txXfrm>
    </dsp:sp>
    <dsp:sp modelId="{949461F4-D8C8-45D7-974A-8EB2DA1F568D}">
      <dsp:nvSpPr>
        <dsp:cNvPr id="0" name=""/>
        <dsp:cNvSpPr/>
      </dsp:nvSpPr>
      <dsp:spPr>
        <a:xfrm>
          <a:off x="0" y="1116614"/>
          <a:ext cx="4926806" cy="8393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F78C5F-CE0B-44A6-92C2-0F77F82ADEED}">
      <dsp:nvSpPr>
        <dsp:cNvPr id="0" name=""/>
        <dsp:cNvSpPr/>
      </dsp:nvSpPr>
      <dsp:spPr>
        <a:xfrm>
          <a:off x="253890" y="1305458"/>
          <a:ext cx="462071" cy="4616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249EA6-7169-4BFE-BB7B-E339F2F6135D}">
      <dsp:nvSpPr>
        <dsp:cNvPr id="0" name=""/>
        <dsp:cNvSpPr/>
      </dsp:nvSpPr>
      <dsp:spPr>
        <a:xfrm>
          <a:off x="969853" y="1116614"/>
          <a:ext cx="3927577"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a:t>Stemming – Porter Stemmer is used for the initial preprocessing of text</a:t>
          </a:r>
        </a:p>
      </dsp:txBody>
      <dsp:txXfrm>
        <a:off x="969853" y="1116614"/>
        <a:ext cx="3927577" cy="891765"/>
      </dsp:txXfrm>
    </dsp:sp>
    <dsp:sp modelId="{25A4DF84-E1E5-48DB-A2A3-45AE1AB8FF27}">
      <dsp:nvSpPr>
        <dsp:cNvPr id="0" name=""/>
        <dsp:cNvSpPr/>
      </dsp:nvSpPr>
      <dsp:spPr>
        <a:xfrm>
          <a:off x="0" y="2231321"/>
          <a:ext cx="4926806" cy="8393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D3DBC-0238-475E-BFD2-64A499EEE570}">
      <dsp:nvSpPr>
        <dsp:cNvPr id="0" name=""/>
        <dsp:cNvSpPr/>
      </dsp:nvSpPr>
      <dsp:spPr>
        <a:xfrm>
          <a:off x="254139" y="2420165"/>
          <a:ext cx="462071" cy="4616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0D793-29A2-4A19-B37D-AC153CF92E5E}">
      <dsp:nvSpPr>
        <dsp:cNvPr id="0" name=""/>
        <dsp:cNvSpPr/>
      </dsp:nvSpPr>
      <dsp:spPr>
        <a:xfrm>
          <a:off x="970349" y="2231321"/>
          <a:ext cx="3895809" cy="891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379" tIns="94379" rIns="94379" bIns="94379" numCol="1" spcCol="1270" anchor="ctr" anchorCtr="0">
          <a:noAutofit/>
        </a:bodyPr>
        <a:lstStyle/>
        <a:p>
          <a:pPr marL="0" lvl="0" indent="0" algn="l" defTabSz="622300">
            <a:lnSpc>
              <a:spcPct val="90000"/>
            </a:lnSpc>
            <a:spcBef>
              <a:spcPct val="0"/>
            </a:spcBef>
            <a:spcAft>
              <a:spcPct val="35000"/>
            </a:spcAft>
            <a:buNone/>
          </a:pPr>
          <a:r>
            <a:rPr lang="en-US" sz="1400" kern="1200" dirty="0" err="1"/>
            <a:t>Bag_of_words</a:t>
          </a:r>
          <a:r>
            <a:rPr lang="en-US" sz="1400" kern="1200"/>
            <a:t> – Creates an Indexed array of for each known word in the sentence provided by the user which is passed on to the model for giving an appropriate response</a:t>
          </a:r>
        </a:p>
      </dsp:txBody>
      <dsp:txXfrm>
        <a:off x="970349" y="2231321"/>
        <a:ext cx="3895809" cy="891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F8FE0-6EC2-4E02-AAC0-E429A5C767DD}">
      <dsp:nvSpPr>
        <dsp:cNvPr id="0" name=""/>
        <dsp:cNvSpPr/>
      </dsp:nvSpPr>
      <dsp:spPr>
        <a:xfrm rot="5400000">
          <a:off x="895044" y="1022562"/>
          <a:ext cx="904368" cy="1029591"/>
        </a:xfrm>
        <a:prstGeom prst="bentUpArrow">
          <a:avLst>
            <a:gd name="adj1" fmla="val 32840"/>
            <a:gd name="adj2" fmla="val 25000"/>
            <a:gd name="adj3" fmla="val 35780"/>
          </a:avLst>
        </a:prstGeom>
        <a:solidFill>
          <a:schemeClr val="accent5">
            <a:tint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DA9E6AA-E75E-498E-B635-2F5C86490531}">
      <dsp:nvSpPr>
        <dsp:cNvPr id="0" name=""/>
        <dsp:cNvSpPr/>
      </dsp:nvSpPr>
      <dsp:spPr>
        <a:xfrm>
          <a:off x="655442" y="20052"/>
          <a:ext cx="1522424" cy="1065647"/>
        </a:xfrm>
        <a:prstGeom prst="roundRect">
          <a:avLst>
            <a:gd name="adj" fmla="val 1667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000" b="1" kern="1200" dirty="0"/>
            <a:t>Sentence Tokenization </a:t>
          </a:r>
          <a:r>
            <a:rPr lang="en-US" sz="1000" kern="1200" dirty="0"/>
            <a:t>- The paragraph received by the chatbot is split into multiple sentences</a:t>
          </a:r>
        </a:p>
        <a:p>
          <a:pPr marL="0" lvl="0" algn="ctr" defTabSz="755650">
            <a:lnSpc>
              <a:spcPct val="90000"/>
            </a:lnSpc>
            <a:spcBef>
              <a:spcPct val="0"/>
            </a:spcBef>
            <a:spcAft>
              <a:spcPct val="35000"/>
            </a:spcAft>
            <a:buNone/>
          </a:pPr>
          <a:endParaRPr lang="en-US" sz="1000" kern="1200" dirty="0"/>
        </a:p>
      </dsp:txBody>
      <dsp:txXfrm>
        <a:off x="707472" y="72082"/>
        <a:ext cx="1418364" cy="961587"/>
      </dsp:txXfrm>
    </dsp:sp>
    <dsp:sp modelId="{42E20B86-FBB6-4F9B-BF7A-7FD2840A02ED}">
      <dsp:nvSpPr>
        <dsp:cNvPr id="0" name=""/>
        <dsp:cNvSpPr/>
      </dsp:nvSpPr>
      <dsp:spPr>
        <a:xfrm>
          <a:off x="2177866" y="121685"/>
          <a:ext cx="1107266" cy="861303"/>
        </a:xfrm>
        <a:prstGeom prst="rect">
          <a:avLst/>
        </a:prstGeom>
        <a:noFill/>
        <a:ln>
          <a:noFill/>
        </a:ln>
        <a:effectLst/>
      </dsp:spPr>
      <dsp:style>
        <a:lnRef idx="0">
          <a:scrgbClr r="0" g="0" b="0"/>
        </a:lnRef>
        <a:fillRef idx="0">
          <a:scrgbClr r="0" g="0" b="0"/>
        </a:fillRef>
        <a:effectRef idx="0">
          <a:scrgbClr r="0" g="0" b="0"/>
        </a:effectRef>
        <a:fontRef idx="minor"/>
      </dsp:style>
    </dsp:sp>
    <dsp:sp modelId="{0E2EA428-9149-4BBB-B8CC-30E9176CE856}">
      <dsp:nvSpPr>
        <dsp:cNvPr id="0" name=""/>
        <dsp:cNvSpPr/>
      </dsp:nvSpPr>
      <dsp:spPr>
        <a:xfrm rot="5400000">
          <a:off x="2157296" y="2219636"/>
          <a:ext cx="904368" cy="1029591"/>
        </a:xfrm>
        <a:prstGeom prst="bentUpArrow">
          <a:avLst>
            <a:gd name="adj1" fmla="val 32840"/>
            <a:gd name="adj2" fmla="val 25000"/>
            <a:gd name="adj3" fmla="val 35780"/>
          </a:avLst>
        </a:prstGeom>
        <a:solidFill>
          <a:schemeClr val="accent5">
            <a:tint val="50000"/>
            <a:hueOff val="2063095"/>
            <a:satOff val="-26045"/>
            <a:lumOff val="1150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1FF917A-4825-4420-91D4-88CDC5E509A5}">
      <dsp:nvSpPr>
        <dsp:cNvPr id="0" name=""/>
        <dsp:cNvSpPr/>
      </dsp:nvSpPr>
      <dsp:spPr>
        <a:xfrm>
          <a:off x="1917693" y="1217126"/>
          <a:ext cx="1522424" cy="1065647"/>
        </a:xfrm>
        <a:prstGeom prst="roundRect">
          <a:avLst>
            <a:gd name="adj" fmla="val 16670"/>
          </a:avLst>
        </a:prstGeom>
        <a:solidFill>
          <a:schemeClr val="accent5">
            <a:hueOff val="851228"/>
            <a:satOff val="0"/>
            <a:lumOff val="-1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Word Tokenization </a:t>
          </a:r>
          <a:r>
            <a:rPr lang="en-US" sz="1000" kern="1200" dirty="0"/>
            <a:t>- The sentence received by the chatbot is split into multiple words</a:t>
          </a:r>
          <a:endParaRPr lang="en-IN" sz="1000" kern="1200" dirty="0"/>
        </a:p>
      </dsp:txBody>
      <dsp:txXfrm>
        <a:off x="1969723" y="1269156"/>
        <a:ext cx="1418364" cy="961587"/>
      </dsp:txXfrm>
    </dsp:sp>
    <dsp:sp modelId="{0A94C929-A994-4D0B-B92F-8DC154B4E0CF}">
      <dsp:nvSpPr>
        <dsp:cNvPr id="0" name=""/>
        <dsp:cNvSpPr/>
      </dsp:nvSpPr>
      <dsp:spPr>
        <a:xfrm>
          <a:off x="3440118" y="1318759"/>
          <a:ext cx="1107266" cy="861303"/>
        </a:xfrm>
        <a:prstGeom prst="rect">
          <a:avLst/>
        </a:prstGeom>
        <a:noFill/>
        <a:ln>
          <a:noFill/>
        </a:ln>
        <a:effectLst/>
      </dsp:spPr>
      <dsp:style>
        <a:lnRef idx="0">
          <a:scrgbClr r="0" g="0" b="0"/>
        </a:lnRef>
        <a:fillRef idx="0">
          <a:scrgbClr r="0" g="0" b="0"/>
        </a:fillRef>
        <a:effectRef idx="0">
          <a:scrgbClr r="0" g="0" b="0"/>
        </a:effectRef>
        <a:fontRef idx="minor"/>
      </dsp:style>
    </dsp:sp>
    <dsp:sp modelId="{EB196A6B-4537-4F2D-ABFD-DF7C11582A4D}">
      <dsp:nvSpPr>
        <dsp:cNvPr id="0" name=""/>
        <dsp:cNvSpPr/>
      </dsp:nvSpPr>
      <dsp:spPr>
        <a:xfrm>
          <a:off x="3179945" y="2414200"/>
          <a:ext cx="1522424" cy="1065647"/>
        </a:xfrm>
        <a:prstGeom prst="roundRect">
          <a:avLst>
            <a:gd name="adj" fmla="val 16670"/>
          </a:avLst>
        </a:prstGeom>
        <a:solidFill>
          <a:schemeClr val="accent5">
            <a:hueOff val="1702455"/>
            <a:satOff val="0"/>
            <a:lumOff val="-2274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Stop word removal </a:t>
          </a:r>
          <a:r>
            <a:rPr lang="en-US" sz="1000" kern="1200"/>
            <a:t>- Removing the words that occur commonly across all the documents in the corpus</a:t>
          </a:r>
        </a:p>
      </dsp:txBody>
      <dsp:txXfrm>
        <a:off x="3231975" y="2466230"/>
        <a:ext cx="1418364" cy="9615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405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707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37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376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882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01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786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215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425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42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91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00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969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65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12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9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23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583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199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36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559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685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34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66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59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4"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oogle Shape;2182;p69">
            <a:extLst>
              <a:ext uri="{FF2B5EF4-FFF2-40B4-BE49-F238E27FC236}">
                <a16:creationId xmlns:a16="http://schemas.microsoft.com/office/drawing/2014/main" id="{B6AFDE47-069F-EE74-C312-6A3A0EC00B77}"/>
              </a:ext>
            </a:extLst>
          </p:cNvPr>
          <p:cNvPicPr preferRelativeResize="0"/>
          <p:nvPr/>
        </p:nvPicPr>
        <p:blipFill>
          <a:blip r:embed="rId3">
            <a:alphaModFix/>
          </a:blip>
          <a:stretch>
            <a:fillRect/>
          </a:stretch>
        </p:blipFill>
        <p:spPr>
          <a:xfrm rot="2022297">
            <a:off x="-3883488" y="1275488"/>
            <a:ext cx="21602988" cy="2930778"/>
          </a:xfrm>
          <a:prstGeom prst="rect">
            <a:avLst/>
          </a:prstGeom>
          <a:noFill/>
          <a:ln>
            <a:noFill/>
          </a:ln>
        </p:spPr>
      </p:pic>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br>
              <a:rPr lang="en-IN" dirty="0"/>
            </a:br>
            <a:r>
              <a:rPr lang="en-IN" dirty="0"/>
              <a:t>FOS-BOT  </a:t>
            </a:r>
            <a:endParaRPr dirty="0"/>
          </a:p>
        </p:txBody>
      </p:sp>
      <p:sp>
        <p:nvSpPr>
          <p:cNvPr id="163" name="Google Shape;163;p38"/>
          <p:cNvSpPr txBox="1">
            <a:spLocks noGrp="1"/>
          </p:cNvSpPr>
          <p:nvPr>
            <p:ph type="subTitle" idx="1"/>
          </p:nvPr>
        </p:nvSpPr>
        <p:spPr>
          <a:xfrm>
            <a:off x="2131178" y="3581217"/>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Members </a:t>
            </a:r>
            <a:r>
              <a:rPr lang="en" dirty="0"/>
              <a:t>:</a:t>
            </a:r>
            <a:endParaRPr dirty="0"/>
          </a:p>
        </p:txBody>
      </p:sp>
      <p:sp>
        <p:nvSpPr>
          <p:cNvPr id="164" name="Google Shape;164;p38"/>
          <p:cNvSpPr txBox="1">
            <a:spLocks noGrp="1"/>
          </p:cNvSpPr>
          <p:nvPr>
            <p:ph type="ctrTitle"/>
          </p:nvPr>
        </p:nvSpPr>
        <p:spPr>
          <a:xfrm>
            <a:off x="2941650" y="2624375"/>
            <a:ext cx="3434657"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sz="1100" b="0" dirty="0">
                <a:latin typeface="Montserrat ExtraLight"/>
                <a:ea typeface="Montserrat ExtraLight"/>
                <a:cs typeface="Montserrat ExtraLight"/>
                <a:sym typeface="Montserrat ExtraLight"/>
              </a:rPr>
              <a:t>(AID IN WRITING AND UNDERSTANDING COMPOSITIONS)</a:t>
            </a:r>
            <a:endParaRPr lang="pt-BR" sz="11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Rectangle: Rounded Corners 2">
            <a:extLst>
              <a:ext uri="{FF2B5EF4-FFF2-40B4-BE49-F238E27FC236}">
                <a16:creationId xmlns:a16="http://schemas.microsoft.com/office/drawing/2014/main" id="{5C627C71-6009-05E9-BD19-61D3A4C6A6C0}"/>
              </a:ext>
            </a:extLst>
          </p:cNvPr>
          <p:cNvSpPr/>
          <p:nvPr/>
        </p:nvSpPr>
        <p:spPr>
          <a:xfrm>
            <a:off x="-8578889" y="1335003"/>
            <a:ext cx="4358581" cy="351835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4" name="Google Shape;171;p39">
            <a:extLst>
              <a:ext uri="{FF2B5EF4-FFF2-40B4-BE49-F238E27FC236}">
                <a16:creationId xmlns:a16="http://schemas.microsoft.com/office/drawing/2014/main" id="{256E8F35-24C2-2E2E-5A18-43FDACD65127}"/>
              </a:ext>
            </a:extLst>
          </p:cNvPr>
          <p:cNvSpPr txBox="1">
            <a:spLocks/>
          </p:cNvSpPr>
          <p:nvPr/>
        </p:nvSpPr>
        <p:spPr>
          <a:xfrm>
            <a:off x="-8134121" y="1390696"/>
            <a:ext cx="7172100" cy="30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just">
              <a:lnSpc>
                <a:spcPct val="150000"/>
              </a:lnSpc>
            </a:pPr>
            <a:r>
              <a:rPr lang="en-IN"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indent="0" algn="just">
              <a:lnSpc>
                <a:spcPct val="150000"/>
              </a:lnSpc>
            </a:pPr>
            <a:r>
              <a:rPr lang="en-IN" dirty="0"/>
              <a:t>The proposed software aims to reduce the time required for writing and understanding compositions, making information access easier for visually impaired students and other people.</a:t>
            </a:r>
          </a:p>
        </p:txBody>
      </p:sp>
      <p:sp>
        <p:nvSpPr>
          <p:cNvPr id="5" name="Google Shape;2160;p68">
            <a:extLst>
              <a:ext uri="{FF2B5EF4-FFF2-40B4-BE49-F238E27FC236}">
                <a16:creationId xmlns:a16="http://schemas.microsoft.com/office/drawing/2014/main" id="{306EAC3A-BAAD-CAD1-16EC-9EEA78137102}"/>
              </a:ext>
            </a:extLst>
          </p:cNvPr>
          <p:cNvSpPr txBox="1">
            <a:spLocks/>
          </p:cNvSpPr>
          <p:nvPr/>
        </p:nvSpPr>
        <p:spPr>
          <a:xfrm>
            <a:off x="3293991" y="4045917"/>
            <a:ext cx="3305400" cy="109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n-US" dirty="0"/>
              <a:t>Dhyan </a:t>
            </a:r>
          </a:p>
          <a:p>
            <a:pPr marL="0" indent="0" algn="l"/>
            <a:r>
              <a:rPr lang="en-US" dirty="0" err="1"/>
              <a:t>Jeevantika</a:t>
            </a:r>
            <a:r>
              <a:rPr lang="en-US" dirty="0"/>
              <a:t> Gurung</a:t>
            </a:r>
          </a:p>
          <a:p>
            <a:pPr marL="0" indent="0" algn="l"/>
            <a:r>
              <a:rPr lang="en-US" dirty="0"/>
              <a:t>Shreyas MB</a:t>
            </a:r>
          </a:p>
          <a:p>
            <a:pPr marL="0" indent="0" algn="l"/>
            <a:endParaRPr lang="en-US" dirty="0"/>
          </a:p>
          <a:p>
            <a:pPr marL="0" indent="0" algn="l"/>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250" tmFilter="0, 0; .2, .5; .8, .5; 1, 0"/>
                                        <p:tgtEl>
                                          <p:spTgt spid="162"/>
                                        </p:tgtEl>
                                      </p:cBhvr>
                                    </p:animEffect>
                                    <p:animScale>
                                      <p:cBhvr>
                                        <p:cTn id="7" dur="2625" autoRev="1" fill="hold"/>
                                        <p:tgtEl>
                                          <p:spTgt spid="162"/>
                                        </p:tgtEl>
                                      </p:cBhvr>
                                      <p:by x="105000" y="105000"/>
                                    </p:animScale>
                                  </p:childTnLst>
                                </p:cTn>
                              </p:par>
                              <p:par>
                                <p:cTn id="8" presetID="42" presetClass="path" presetSubtype="0" accel="50000" decel="50000" fill="hold" nodeType="withEffect">
                                  <p:stCondLst>
                                    <p:cond delay="0"/>
                                  </p:stCondLst>
                                  <p:childTnLst>
                                    <p:animMotion origin="layout" path="M -0.54497 -0.79939 L 0.85364 1.29506 " pathEditMode="relative" rAng="0" ptsTypes="AA">
                                      <p:cBhvr>
                                        <p:cTn id="9" dur="27250" fill="hold"/>
                                        <p:tgtEl>
                                          <p:spTgt spid="2"/>
                                        </p:tgtEl>
                                        <p:attrNameLst>
                                          <p:attrName>ppt_x</p:attrName>
                                          <p:attrName>ppt_y</p:attrName>
                                        </p:attrNameLst>
                                      </p:cBhvr>
                                      <p:rCtr x="69931" y="10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NLTK - (Language Processing)</a:t>
            </a:r>
          </a:p>
          <a:p>
            <a:pPr>
              <a:spcBef>
                <a:spcPts val="1600"/>
              </a:spcBef>
            </a:pPr>
            <a:r>
              <a:rPr lang="en-US" dirty="0"/>
              <a:t>Tokenization</a:t>
            </a:r>
          </a:p>
          <a:p>
            <a:pPr>
              <a:spcBef>
                <a:spcPts val="1600"/>
              </a:spcBef>
            </a:pPr>
            <a:r>
              <a:rPr lang="en-US" dirty="0"/>
              <a:t>Stemming</a:t>
            </a:r>
          </a:p>
          <a:p>
            <a:pPr>
              <a:spcBef>
                <a:spcPts val="1600"/>
              </a:spcBef>
            </a:pPr>
            <a:r>
              <a:rPr lang="en-US" dirty="0"/>
              <a:t>Parsing</a:t>
            </a:r>
          </a:p>
          <a:p>
            <a:pPr>
              <a:spcBef>
                <a:spcPts val="1600"/>
              </a:spcBef>
            </a:pPr>
            <a:r>
              <a:rPr lang="en-US" dirty="0"/>
              <a:t>Tagging</a:t>
            </a:r>
          </a:p>
          <a:p>
            <a:pPr marL="139700" lvl="0" indent="0" algn="l" rtl="0">
              <a:spcBef>
                <a:spcPts val="1600"/>
              </a:spcBef>
              <a:spcAft>
                <a:spcPts val="0"/>
              </a:spcAft>
              <a:buSzPts val="1400"/>
              <a:buNone/>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9251B7A8-E455-E0A9-3868-26F3AA5CB272}"/>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ackgroundRemoval t="4762" b="97619" l="9412" r="94824">
                        <a14:foregroundMark x1="24706" y1="37662" x2="53176" y2="32900"/>
                        <a14:foregroundMark x1="47294" y1="4978" x2="50588" y2="5195"/>
                        <a14:foregroundMark x1="41882" y1="56710" x2="39529" y2="72078"/>
                        <a14:foregroundMark x1="39529" y1="72078" x2="47059" y2="75541"/>
                        <a14:foregroundMark x1="94824" y1="47186" x2="93412" y2="42424"/>
                        <a14:foregroundMark x1="53176" y1="88745" x2="53176" y2="88745"/>
                        <a14:foregroundMark x1="53176" y1="93939" x2="52941" y2="93939"/>
                        <a14:foregroundMark x1="65176" y1="88745" x2="65176" y2="88745"/>
                        <a14:foregroundMark x1="44941" y1="91991" x2="44941" y2="91991"/>
                        <a14:foregroundMark x1="45176" y1="97619" x2="45176" y2="97619"/>
                        <a14:foregroundMark x1="38353" y1="94589" x2="38353" y2="94589"/>
                        <a14:backgroundMark x1="18353" y1="87013" x2="4471" y2="50216"/>
                        <a14:backgroundMark x1="4471" y1="50216" x2="2353" y2="29870"/>
                        <a14:backgroundMark x1="2353" y1="29870" x2="11294" y2="14502"/>
                        <a14:backgroundMark x1="11294" y1="14502" x2="30588" y2="4978"/>
                        <a14:backgroundMark x1="79765" y1="6494" x2="92706" y2="17965"/>
                        <a14:backgroundMark x1="92000" y1="88312" x2="87059" y2="79004"/>
                      </a14:backgroundRemoval>
                    </a14:imgEffect>
                  </a14:imgLayer>
                </a14:imgProps>
              </a:ext>
            </a:extLst>
          </a:blip>
          <a:stretch>
            <a:fillRect/>
          </a:stretch>
        </p:blipFill>
        <p:spPr>
          <a:xfrm>
            <a:off x="5189824" y="661358"/>
            <a:ext cx="3015676" cy="3278217"/>
          </a:xfrm>
          <a:prstGeom prst="rect">
            <a:avLst/>
          </a:prstGeom>
        </p:spPr>
      </p:pic>
    </p:spTree>
    <p:extLst>
      <p:ext uri="{BB962C8B-B14F-4D97-AF65-F5344CB8AC3E}">
        <p14:creationId xmlns:p14="http://schemas.microsoft.com/office/powerpoint/2010/main" val="420988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Text Summarizer </a:t>
            </a:r>
            <a:r>
              <a:rPr lang="en-US" dirty="0"/>
              <a:t>– </a:t>
            </a:r>
            <a:r>
              <a:rPr lang="en-IN" dirty="0" err="1"/>
              <a:t>DistilBART</a:t>
            </a:r>
            <a:r>
              <a:rPr lang="en-IN" dirty="0"/>
              <a:t> (Bidirectional and Auto-Regressive Transformers) [CNN-12-6]</a:t>
            </a:r>
          </a:p>
          <a:p>
            <a:pPr>
              <a:spcBef>
                <a:spcPts val="1600"/>
              </a:spcBef>
            </a:pPr>
            <a:r>
              <a:rPr lang="en-IN" dirty="0"/>
              <a:t>Pre-trained transformer-based language generation model.</a:t>
            </a:r>
          </a:p>
          <a:p>
            <a:pPr>
              <a:spcBef>
                <a:spcPts val="1600"/>
              </a:spcBef>
            </a:pPr>
            <a:r>
              <a:rPr lang="en-IN" dirty="0"/>
              <a:t>CNN-12-6 (Convolutional Neural Network)</a:t>
            </a:r>
          </a:p>
          <a:p>
            <a:pPr>
              <a:spcBef>
                <a:spcPts val="1600"/>
              </a:spcBef>
            </a:pPr>
            <a:r>
              <a:rPr lang="en-IN" b="1" dirty="0"/>
              <a:t>12: Number of encoder layers in the transformer model.</a:t>
            </a:r>
          </a:p>
          <a:p>
            <a:pPr>
              <a:spcBef>
                <a:spcPts val="1600"/>
              </a:spcBef>
            </a:pPr>
            <a:r>
              <a:rPr lang="en-IN" dirty="0">
                <a:latin typeface="Söhne"/>
              </a:rPr>
              <a:t>Each encoder layer takes in a sequence of input tokens and applies a series of transformations to them.</a:t>
            </a:r>
          </a:p>
          <a:p>
            <a:pPr>
              <a:spcBef>
                <a:spcPts val="1600"/>
              </a:spcBef>
            </a:pPr>
            <a:r>
              <a:rPr lang="en-IN" b="1" dirty="0"/>
              <a:t>6: Number of attention heads used in each encoder layer.</a:t>
            </a:r>
          </a:p>
          <a:p>
            <a:pPr>
              <a:spcBef>
                <a:spcPts val="1600"/>
              </a:spcBef>
            </a:pPr>
            <a:r>
              <a:rPr lang="en-IN" dirty="0"/>
              <a:t>Captures multiple parts of the input sequence at the same time</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52757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Paraphrasing </a:t>
            </a:r>
            <a:r>
              <a:rPr lang="en-US" dirty="0"/>
              <a:t>– </a:t>
            </a:r>
            <a:r>
              <a:rPr lang="en-IN" dirty="0"/>
              <a:t>text_davinci-002 (Generative Pre-trained Transformer 3)</a:t>
            </a:r>
          </a:p>
          <a:p>
            <a:pPr>
              <a:spcBef>
                <a:spcPts val="1600"/>
              </a:spcBef>
            </a:pPr>
            <a:r>
              <a:rPr lang="en-IN" dirty="0"/>
              <a:t>Contains 175 billion parameters </a:t>
            </a:r>
          </a:p>
          <a:p>
            <a:pPr>
              <a:spcBef>
                <a:spcPts val="1600"/>
              </a:spcBef>
            </a:pPr>
            <a:r>
              <a:rPr lang="en-IN" dirty="0"/>
              <a:t>Significantly larger than the previous largest GPT-3 variant, which has 13 billion parameters.</a:t>
            </a:r>
          </a:p>
          <a:p>
            <a:pPr>
              <a:spcBef>
                <a:spcPts val="1600"/>
              </a:spcBef>
            </a:pPr>
            <a:r>
              <a:rPr lang="en-IN" dirty="0"/>
              <a:t>Trained using a massive amount of text data from the internet, including books, articles, and websites.</a:t>
            </a:r>
          </a:p>
          <a:p>
            <a:pPr>
              <a:spcBef>
                <a:spcPts val="1600"/>
              </a:spcBef>
            </a:pPr>
            <a:r>
              <a:rPr lang="en-IN" dirty="0"/>
              <a:t>It is designed to be a general-purpose language model, meaning that it can handle a wide variety of natural language tasks without the need for task-specific training.</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8260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Inverted indexing</a:t>
            </a:r>
          </a:p>
          <a:p>
            <a:pPr>
              <a:spcBef>
                <a:spcPts val="1600"/>
              </a:spcBef>
            </a:pPr>
            <a:r>
              <a:rPr lang="en-US" dirty="0"/>
              <a:t>Tokenization</a:t>
            </a:r>
          </a:p>
          <a:p>
            <a:pPr>
              <a:spcBef>
                <a:spcPts val="1600"/>
              </a:spcBef>
            </a:pPr>
            <a:r>
              <a:rPr lang="en-US" dirty="0"/>
              <a:t>Stop-word removal </a:t>
            </a:r>
          </a:p>
          <a:p>
            <a:pPr>
              <a:spcBef>
                <a:spcPts val="1600"/>
              </a:spcBef>
            </a:pPr>
            <a:r>
              <a:rPr lang="en-US" dirty="0"/>
              <a:t>Stemming</a:t>
            </a:r>
          </a:p>
          <a:p>
            <a:pPr>
              <a:spcBef>
                <a:spcPts val="1600"/>
              </a:spcBef>
            </a:pPr>
            <a:r>
              <a:rPr lang="en-IN" dirty="0"/>
              <a:t>Maps each word to the paragraphs in which it appears.</a:t>
            </a:r>
          </a:p>
          <a:p>
            <a:pPr>
              <a:spcBef>
                <a:spcPts val="1600"/>
              </a:spcBef>
            </a:pPr>
            <a:r>
              <a:rPr lang="en-IN" dirty="0"/>
              <a:t>Checks only the paragraphs that contain the word or phrase of interest.</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675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8001000"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Query Retrieval – BERT(Bidirectional Encoder Representations from Transformers)</a:t>
            </a:r>
          </a:p>
          <a:p>
            <a:pPr>
              <a:spcBef>
                <a:spcPts val="1600"/>
              </a:spcBef>
            </a:pPr>
            <a:r>
              <a:rPr lang="en-IN" b="1" dirty="0"/>
              <a:t>Masked language modelling  </a:t>
            </a:r>
          </a:p>
          <a:p>
            <a:pPr>
              <a:spcBef>
                <a:spcPts val="1600"/>
              </a:spcBef>
            </a:pPr>
            <a:r>
              <a:rPr lang="en-IN" b="0" i="0" dirty="0">
                <a:solidFill>
                  <a:srgbClr val="D1D5DB"/>
                </a:solidFill>
                <a:effectLst/>
                <a:latin typeface="Söhne"/>
              </a:rPr>
              <a:t>Masked Language Modelling is a task in natural language processing (NLP) that involves training a model to predict a missing word in a sentence.</a:t>
            </a:r>
            <a:endParaRPr lang="en-IN" b="1" dirty="0"/>
          </a:p>
          <a:p>
            <a:pPr>
              <a:spcBef>
                <a:spcPts val="1600"/>
              </a:spcBef>
            </a:pPr>
            <a:r>
              <a:rPr lang="en-IN" b="1" dirty="0"/>
              <a:t>Next sentence prediction.</a:t>
            </a:r>
          </a:p>
          <a:p>
            <a:pPr>
              <a:spcBef>
                <a:spcPts val="1600"/>
              </a:spcBef>
            </a:pPr>
            <a:r>
              <a:rPr lang="en-IN" dirty="0">
                <a:solidFill>
                  <a:srgbClr val="D1D5DB"/>
                </a:solidFill>
                <a:latin typeface="Söhne"/>
              </a:rPr>
              <a:t>F</a:t>
            </a:r>
            <a:r>
              <a:rPr lang="en-IN" b="0" i="0" dirty="0">
                <a:solidFill>
                  <a:srgbClr val="D1D5DB"/>
                </a:solidFill>
                <a:effectLst/>
                <a:latin typeface="Söhne"/>
              </a:rPr>
              <a:t>ine-tuned on the Stanford Question Answering Dataset (</a:t>
            </a:r>
            <a:r>
              <a:rPr lang="en-IN" b="0" i="0" dirty="0" err="1">
                <a:solidFill>
                  <a:srgbClr val="D1D5DB"/>
                </a:solidFill>
                <a:effectLst/>
                <a:latin typeface="Söhne"/>
              </a:rPr>
              <a:t>SQuAD</a:t>
            </a:r>
            <a:r>
              <a:rPr lang="en-IN" b="0" i="0" dirty="0">
                <a:solidFill>
                  <a:srgbClr val="D1D5DB"/>
                </a:solidFill>
                <a:effectLst/>
                <a:latin typeface="Söhne"/>
              </a:rPr>
              <a:t>), which is a popular dataset for evaluating question-answering systems.</a:t>
            </a:r>
            <a:endParaRPr lang="en-IN" b="1" dirty="0"/>
          </a:p>
          <a:p>
            <a:pPr>
              <a:spcBef>
                <a:spcPts val="1600"/>
              </a:spcBef>
            </a:pPr>
            <a:r>
              <a:rPr lang="en-IN" b="1" dirty="0"/>
              <a:t>Better efficiency and faster inference times while maintaining high accuracy.</a:t>
            </a:r>
            <a:endParaRPr lang="en-US" b="1"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2209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Algorithms Utilized</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b="1" dirty="0"/>
              <a:t>Chatbot(Requests &amp; Responses) </a:t>
            </a:r>
            <a:r>
              <a:rPr lang="en-US" dirty="0"/>
              <a:t>– Feed Forward Neural Network</a:t>
            </a:r>
          </a:p>
          <a:p>
            <a:pPr>
              <a:spcBef>
                <a:spcPts val="1600"/>
              </a:spcBef>
            </a:pPr>
            <a:r>
              <a:rPr lang="en-US" dirty="0"/>
              <a:t>Linear Regression – </a:t>
            </a:r>
            <a:r>
              <a:rPr lang="en-US" dirty="0" err="1"/>
              <a:t>ReLU</a:t>
            </a:r>
            <a:endParaRPr lang="en-US" dirty="0"/>
          </a:p>
          <a:p>
            <a:pPr>
              <a:spcBef>
                <a:spcPts val="1600"/>
              </a:spcBef>
            </a:pPr>
            <a:r>
              <a:rPr lang="en-US" dirty="0"/>
              <a:t>Optimization – Adaptive moment estimation (</a:t>
            </a:r>
            <a:r>
              <a:rPr lang="en-US" dirty="0" err="1"/>
              <a:t>adam</a:t>
            </a:r>
            <a:r>
              <a:rPr lang="en-US" dirty="0"/>
              <a:t>)</a:t>
            </a:r>
          </a:p>
          <a:p>
            <a:pPr>
              <a:spcBef>
                <a:spcPts val="1600"/>
              </a:spcBef>
            </a:pPr>
            <a:r>
              <a:rPr lang="en-US" dirty="0"/>
              <a:t>Loss calculation – </a:t>
            </a:r>
            <a:r>
              <a:rPr lang="en-US" dirty="0" err="1"/>
              <a:t>CrossEntropy</a:t>
            </a:r>
            <a:endParaRPr lang="en-US" dirty="0"/>
          </a:p>
          <a:p>
            <a:pPr>
              <a:spcBef>
                <a:spcPts val="1600"/>
              </a:spcBef>
            </a:pPr>
            <a:r>
              <a:rPr lang="en-US" dirty="0"/>
              <a:t>Output - SoftMax</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8937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Models &amp; Dataset</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4" name="Content Placeholder 2">
            <a:extLst>
              <a:ext uri="{FF2B5EF4-FFF2-40B4-BE49-F238E27FC236}">
                <a16:creationId xmlns:a16="http://schemas.microsoft.com/office/drawing/2014/main" id="{DD825950-C63F-C56C-A757-A6755407A51D}"/>
              </a:ext>
            </a:extLst>
          </p:cNvPr>
          <p:cNvGraphicFramePr>
            <a:graphicFrameLocks/>
          </p:cNvGraphicFramePr>
          <p:nvPr>
            <p:extLst>
              <p:ext uri="{D42A27DB-BD31-4B8C-83A1-F6EECF244321}">
                <p14:modId xmlns:p14="http://schemas.microsoft.com/office/powerpoint/2010/main" val="1926435722"/>
              </p:ext>
            </p:extLst>
          </p:nvPr>
        </p:nvGraphicFramePr>
        <p:xfrm>
          <a:off x="638175" y="1168400"/>
          <a:ext cx="5291137" cy="3853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hape">
            <a:extLst>
              <a:ext uri="{FF2B5EF4-FFF2-40B4-BE49-F238E27FC236}">
                <a16:creationId xmlns:a16="http://schemas.microsoft.com/office/drawing/2014/main" id="{2CDAA66B-E1EE-3698-4674-85A3196988FE}"/>
              </a:ext>
            </a:extLst>
          </p:cNvPr>
          <p:cNvPicPr>
            <a:picLocks noChangeAspect="1"/>
          </p:cNvPicPr>
          <p:nvPr/>
        </p:nvPicPr>
        <p:blipFill rotWithShape="1">
          <a:blip r:embed="rId8"/>
          <a:srcRect l="7052" r="26450" b="2"/>
          <a:stretch/>
        </p:blipFill>
        <p:spPr>
          <a:xfrm>
            <a:off x="6367775" y="1168399"/>
            <a:ext cx="2519049" cy="251904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Tree>
    <p:extLst>
      <p:ext uri="{BB962C8B-B14F-4D97-AF65-F5344CB8AC3E}">
        <p14:creationId xmlns:p14="http://schemas.microsoft.com/office/powerpoint/2010/main" val="200279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Pre-processing – Chatbot Interaction</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Content Placeholder 2">
            <a:extLst>
              <a:ext uri="{FF2B5EF4-FFF2-40B4-BE49-F238E27FC236}">
                <a16:creationId xmlns:a16="http://schemas.microsoft.com/office/drawing/2014/main" id="{D833CF72-A215-CBE1-FB77-9BEF6C53E950}"/>
              </a:ext>
            </a:extLst>
          </p:cNvPr>
          <p:cNvGraphicFramePr>
            <a:graphicFrameLocks/>
          </p:cNvGraphicFramePr>
          <p:nvPr>
            <p:extLst>
              <p:ext uri="{D42A27DB-BD31-4B8C-83A1-F6EECF244321}">
                <p14:modId xmlns:p14="http://schemas.microsoft.com/office/powerpoint/2010/main" val="3813852561"/>
              </p:ext>
            </p:extLst>
          </p:nvPr>
        </p:nvGraphicFramePr>
        <p:xfrm>
          <a:off x="838201" y="1825625"/>
          <a:ext cx="4926806" cy="3124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067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Pre-Processing – Inverted Index generation</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3" name="Content Placeholder 2">
            <a:extLst>
              <a:ext uri="{FF2B5EF4-FFF2-40B4-BE49-F238E27FC236}">
                <a16:creationId xmlns:a16="http://schemas.microsoft.com/office/drawing/2014/main" id="{5DAFFBE2-A845-0705-ED8E-577F8823A748}"/>
              </a:ext>
            </a:extLst>
          </p:cNvPr>
          <p:cNvGraphicFramePr>
            <a:graphicFrameLocks/>
          </p:cNvGraphicFramePr>
          <p:nvPr>
            <p:extLst>
              <p:ext uri="{D42A27DB-BD31-4B8C-83A1-F6EECF244321}">
                <p14:modId xmlns:p14="http://schemas.microsoft.com/office/powerpoint/2010/main" val="1352896881"/>
              </p:ext>
            </p:extLst>
          </p:nvPr>
        </p:nvGraphicFramePr>
        <p:xfrm>
          <a:off x="442913" y="1493582"/>
          <a:ext cx="5357812" cy="3499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577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416434" y="1287107"/>
            <a:ext cx="5770053" cy="3645987"/>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Pre-Processing – Query Response</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ontent Placeholder 2">
            <a:extLst>
              <a:ext uri="{FF2B5EF4-FFF2-40B4-BE49-F238E27FC236}">
                <a16:creationId xmlns:a16="http://schemas.microsoft.com/office/drawing/2014/main" id="{5BBE20AE-850F-04C9-C3F6-B2898B510BD3}"/>
              </a:ext>
            </a:extLst>
          </p:cNvPr>
          <p:cNvSpPr txBox="1">
            <a:spLocks/>
          </p:cNvSpPr>
          <p:nvPr/>
        </p:nvSpPr>
        <p:spPr>
          <a:xfrm>
            <a:off x="416435" y="1498370"/>
            <a:ext cx="5205696" cy="2945043"/>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r>
              <a:rPr lang="en-US" sz="2000" b="1" dirty="0"/>
              <a:t>Auto Tokenization </a:t>
            </a:r>
            <a:r>
              <a:rPr lang="en-US" sz="2000" dirty="0"/>
              <a:t>–</a:t>
            </a:r>
            <a:r>
              <a:rPr lang="en-US" sz="2000" b="1" dirty="0"/>
              <a:t> </a:t>
            </a:r>
          </a:p>
          <a:p>
            <a:pPr lvl="1">
              <a:buFont typeface="Wingdings" panose="05000000000000000000" pitchFamily="2" charset="2"/>
              <a:buChar char="§"/>
            </a:pPr>
            <a:r>
              <a:rPr lang="en-US" sz="2000" dirty="0"/>
              <a:t>A generic tokenizer class that will be instantiated as one of the tokenizer classes of the library when created with the </a:t>
            </a:r>
            <a:r>
              <a:rPr lang="en-US" sz="2000" dirty="0" err="1"/>
              <a:t>AutoTokenizer</a:t>
            </a:r>
            <a:r>
              <a:rPr lang="en-US" sz="2000" dirty="0"/>
              <a:t> </a:t>
            </a:r>
            <a:r>
              <a:rPr lang="en-US" sz="2000" dirty="0" err="1"/>
              <a:t>from_pretrained</a:t>
            </a:r>
            <a:r>
              <a:rPr lang="en-US" sz="2000" dirty="0"/>
              <a:t>() class method. </a:t>
            </a:r>
          </a:p>
          <a:p>
            <a:pPr lvl="1">
              <a:buFont typeface="Wingdings" panose="05000000000000000000" pitchFamily="2" charset="2"/>
              <a:buChar char="§"/>
            </a:pPr>
            <a:r>
              <a:rPr lang="en-US" sz="2000" dirty="0"/>
              <a:t>Used for  utilizing the </a:t>
            </a:r>
            <a:r>
              <a:rPr lang="en-US" sz="2000" dirty="0" err="1"/>
              <a:t>distilbert</a:t>
            </a:r>
            <a:r>
              <a:rPr lang="en-US" sz="2000" dirty="0"/>
              <a:t>-base-uncased-distilled-squad model.</a:t>
            </a:r>
          </a:p>
        </p:txBody>
      </p:sp>
    </p:spTree>
    <p:extLst>
      <p:ext uri="{BB962C8B-B14F-4D97-AF65-F5344CB8AC3E}">
        <p14:creationId xmlns:p14="http://schemas.microsoft.com/office/powerpoint/2010/main" val="259383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D85B11F-BF38-38A2-D2FF-B46B51F9337A}"/>
              </a:ext>
            </a:extLst>
          </p:cNvPr>
          <p:cNvSpPr/>
          <p:nvPr/>
        </p:nvSpPr>
        <p:spPr>
          <a:xfrm>
            <a:off x="493732" y="1190332"/>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Abstract</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project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Rectangle: Rounded Corners 18">
            <a:extLst>
              <a:ext uri="{FF2B5EF4-FFF2-40B4-BE49-F238E27FC236}">
                <a16:creationId xmlns:a16="http://schemas.microsoft.com/office/drawing/2014/main" id="{7C837F11-DF57-4D89-61C6-E60B44813534}"/>
              </a:ext>
            </a:extLst>
          </p:cNvPr>
          <p:cNvSpPr/>
          <p:nvPr/>
        </p:nvSpPr>
        <p:spPr>
          <a:xfrm>
            <a:off x="466166" y="6213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0" name="Rectangle: Rounded Corners 19">
            <a:extLst>
              <a:ext uri="{FF2B5EF4-FFF2-40B4-BE49-F238E27FC236}">
                <a16:creationId xmlns:a16="http://schemas.microsoft.com/office/drawing/2014/main" id="{AF43364F-99C2-D131-FC43-B1AEF9A421C6}"/>
              </a:ext>
            </a:extLst>
          </p:cNvPr>
          <p:cNvSpPr/>
          <p:nvPr/>
        </p:nvSpPr>
        <p:spPr>
          <a:xfrm>
            <a:off x="2579615" y="696546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 name="TextBox 20">
            <a:extLst>
              <a:ext uri="{FF2B5EF4-FFF2-40B4-BE49-F238E27FC236}">
                <a16:creationId xmlns:a16="http://schemas.microsoft.com/office/drawing/2014/main" id="{E59E4F78-C15F-399E-0C53-7A463D5C86A3}"/>
              </a:ext>
            </a:extLst>
          </p:cNvPr>
          <p:cNvSpPr txBox="1"/>
          <p:nvPr/>
        </p:nvSpPr>
        <p:spPr>
          <a:xfrm>
            <a:off x="636042" y="6519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22" name="TextBox 21">
            <a:extLst>
              <a:ext uri="{FF2B5EF4-FFF2-40B4-BE49-F238E27FC236}">
                <a16:creationId xmlns:a16="http://schemas.microsoft.com/office/drawing/2014/main" id="{A5D560E8-5B94-D876-3870-4908A97BC9CF}"/>
              </a:ext>
            </a:extLst>
          </p:cNvPr>
          <p:cNvSpPr txBox="1"/>
          <p:nvPr/>
        </p:nvSpPr>
        <p:spPr>
          <a:xfrm>
            <a:off x="2733345" y="747909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23" name="Rectangle: Rounded Corners 22">
            <a:extLst>
              <a:ext uri="{FF2B5EF4-FFF2-40B4-BE49-F238E27FC236}">
                <a16:creationId xmlns:a16="http://schemas.microsoft.com/office/drawing/2014/main" id="{3F864002-1C96-1998-CE1F-6B776313DEC7}"/>
              </a:ext>
            </a:extLst>
          </p:cNvPr>
          <p:cNvSpPr/>
          <p:nvPr/>
        </p:nvSpPr>
        <p:spPr>
          <a:xfrm>
            <a:off x="4725730" y="7783893"/>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4" name="TextBox 23">
            <a:extLst>
              <a:ext uri="{FF2B5EF4-FFF2-40B4-BE49-F238E27FC236}">
                <a16:creationId xmlns:a16="http://schemas.microsoft.com/office/drawing/2014/main" id="{41FF024E-A78C-0B34-FC25-6804FFE41DCD}"/>
              </a:ext>
            </a:extLst>
          </p:cNvPr>
          <p:cNvSpPr txBox="1"/>
          <p:nvPr/>
        </p:nvSpPr>
        <p:spPr>
          <a:xfrm>
            <a:off x="4771449" y="8266517"/>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25" name="Rectangle: Rounded Corners 24">
            <a:extLst>
              <a:ext uri="{FF2B5EF4-FFF2-40B4-BE49-F238E27FC236}">
                <a16:creationId xmlns:a16="http://schemas.microsoft.com/office/drawing/2014/main" id="{C751F457-0448-5977-4E66-A4FF46C6755A}"/>
              </a:ext>
            </a:extLst>
          </p:cNvPr>
          <p:cNvSpPr/>
          <p:nvPr/>
        </p:nvSpPr>
        <p:spPr>
          <a:xfrm>
            <a:off x="6871845" y="8891634"/>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6" name="TextBox 25">
            <a:extLst>
              <a:ext uri="{FF2B5EF4-FFF2-40B4-BE49-F238E27FC236}">
                <a16:creationId xmlns:a16="http://schemas.microsoft.com/office/drawing/2014/main" id="{8B4C727F-8349-E262-BAF8-3A8CA2D03870}"/>
              </a:ext>
            </a:extLst>
          </p:cNvPr>
          <p:cNvSpPr txBox="1"/>
          <p:nvPr/>
        </p:nvSpPr>
        <p:spPr>
          <a:xfrm>
            <a:off x="6891651" y="9444320"/>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058626"/>
            <a:ext cx="8649295" cy="367085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5976650" cy="941400"/>
          </a:xfrm>
          <a:prstGeom prst="rect">
            <a:avLst/>
          </a:prstGeom>
        </p:spPr>
        <p:txBody>
          <a:bodyPr spcFirstLastPara="1" wrap="square" lIns="91425" tIns="91425" rIns="91425" bIns="91425" anchor="t" anchorCtr="0">
            <a:noAutofit/>
          </a:bodyPr>
          <a:lstStyle/>
          <a:p>
            <a:pPr lvl="0"/>
            <a:r>
              <a:rPr lang="en-US" dirty="0"/>
              <a:t>Trained Model with parameters: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D84D1263-127C-8E5D-738F-85393DAB7D3B}"/>
              </a:ext>
            </a:extLst>
          </p:cNvPr>
          <p:cNvPicPr>
            <a:picLocks noChangeAspect="1"/>
          </p:cNvPicPr>
          <p:nvPr/>
        </p:nvPicPr>
        <p:blipFill>
          <a:blip r:embed="rId3"/>
          <a:stretch>
            <a:fillRect/>
          </a:stretch>
        </p:blipFill>
        <p:spPr>
          <a:xfrm>
            <a:off x="381298" y="1768816"/>
            <a:ext cx="8522494" cy="2250472"/>
          </a:xfrm>
          <a:prstGeom prst="rect">
            <a:avLst/>
          </a:prstGeom>
        </p:spPr>
      </p:pic>
    </p:spTree>
    <p:extLst>
      <p:ext uri="{BB962C8B-B14F-4D97-AF65-F5344CB8AC3E}">
        <p14:creationId xmlns:p14="http://schemas.microsoft.com/office/powerpoint/2010/main" val="3753068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Document (Input)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0774FF0E-B0E5-A730-E37A-4AF0484FCD46}"/>
              </a:ext>
            </a:extLst>
          </p:cNvPr>
          <p:cNvSpPr txBox="1"/>
          <p:nvPr/>
        </p:nvSpPr>
        <p:spPr>
          <a:xfrm>
            <a:off x="938500" y="1467238"/>
            <a:ext cx="7026933" cy="3323987"/>
          </a:xfrm>
          <a:prstGeom prst="rect">
            <a:avLst/>
          </a:prstGeom>
          <a:noFill/>
        </p:spPr>
        <p:txBody>
          <a:bodyPr wrap="square" rtlCol="0">
            <a:spAutoFit/>
          </a:bodyPr>
          <a:lstStyle/>
          <a:p>
            <a:r>
              <a:rPr lang="en-IN" b="0" dirty="0">
                <a:solidFill>
                  <a:schemeClr val="bg1"/>
                </a:solidFill>
                <a:effectLst/>
                <a:latin typeface="Consolas" panose="020B0609020204030204" pitchFamily="49" charset="0"/>
              </a:rPr>
              <a:t>Naval architects never claim that a ship is unsinkable, but the sinking of the passenger-and-car ferry Estonia in the Baltic surely should have never have happened. It was well designed and carefully maintained. It carried the proper number of lifeboats. It had been thoroughly inspected the day of its fatal voyage. Yet hours later, the Estonia rolled over and sank in a cold, stormy night. It went down so quickly that most of those on board, caught in their dark, flooding cabins, had no chance to save themselves: Of those who managed to scramble overboard, only 139 survived. The rest died of hypothermia before the rescuers could pluck them from the cold sea. The final death toll amounted to 912 souls. However, there were an unpleasant number of questions about why the Estonia sank and why so many survivors were men in the prime of life, while most of the dead were women, children and the elderly.    </a:t>
            </a:r>
          </a:p>
          <a:p>
            <a:endParaRPr lang="en-IN" dirty="0">
              <a:solidFill>
                <a:schemeClr val="bg1"/>
              </a:solidFill>
            </a:endParaRPr>
          </a:p>
        </p:txBody>
      </p:sp>
    </p:spTree>
    <p:extLst>
      <p:ext uri="{BB962C8B-B14F-4D97-AF65-F5344CB8AC3E}">
        <p14:creationId xmlns:p14="http://schemas.microsoft.com/office/powerpoint/2010/main" val="97974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59259" y="1230272"/>
            <a:ext cx="8863297" cy="3499206"/>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 Paraphraser :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6A8193D8-D708-A50E-4C84-4CD97D9D9E08}"/>
              </a:ext>
            </a:extLst>
          </p:cNvPr>
          <p:cNvPicPr>
            <a:picLocks noChangeAspect="1"/>
          </p:cNvPicPr>
          <p:nvPr/>
        </p:nvPicPr>
        <p:blipFill>
          <a:blip r:embed="rId3"/>
          <a:stretch>
            <a:fillRect/>
          </a:stretch>
        </p:blipFill>
        <p:spPr>
          <a:xfrm>
            <a:off x="450056" y="1864482"/>
            <a:ext cx="8415338" cy="1722582"/>
          </a:xfrm>
          <a:prstGeom prst="rect">
            <a:avLst/>
          </a:prstGeom>
        </p:spPr>
      </p:pic>
    </p:spTree>
    <p:extLst>
      <p:ext uri="{BB962C8B-B14F-4D97-AF65-F5344CB8AC3E}">
        <p14:creationId xmlns:p14="http://schemas.microsoft.com/office/powerpoint/2010/main" val="217101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416434" y="1287108"/>
            <a:ext cx="8484679" cy="3499206"/>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 Query Retrieval :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15EE1021-9B42-6C17-3457-8857852BE6CC}"/>
              </a:ext>
            </a:extLst>
          </p:cNvPr>
          <p:cNvPicPr>
            <a:picLocks noChangeAspect="1"/>
          </p:cNvPicPr>
          <p:nvPr/>
        </p:nvPicPr>
        <p:blipFill>
          <a:blip r:embed="rId3"/>
          <a:stretch>
            <a:fillRect/>
          </a:stretch>
        </p:blipFill>
        <p:spPr>
          <a:xfrm>
            <a:off x="1534769" y="1510098"/>
            <a:ext cx="6266206" cy="3060240"/>
          </a:xfrm>
          <a:prstGeom prst="rect">
            <a:avLst/>
          </a:prstGeom>
        </p:spPr>
      </p:pic>
    </p:spTree>
    <p:extLst>
      <p:ext uri="{BB962C8B-B14F-4D97-AF65-F5344CB8AC3E}">
        <p14:creationId xmlns:p14="http://schemas.microsoft.com/office/powerpoint/2010/main" val="128357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Inverted indexing (Input)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0774FF0E-B0E5-A730-E37A-4AF0484FCD46}"/>
              </a:ext>
            </a:extLst>
          </p:cNvPr>
          <p:cNvSpPr txBox="1"/>
          <p:nvPr/>
        </p:nvSpPr>
        <p:spPr>
          <a:xfrm>
            <a:off x="774042" y="1455718"/>
            <a:ext cx="7169808" cy="3416320"/>
          </a:xfrm>
          <a:prstGeom prst="rect">
            <a:avLst/>
          </a:prstGeom>
          <a:noFill/>
        </p:spPr>
        <p:txBody>
          <a:bodyPr wrap="square" rtlCol="0">
            <a:spAutoFit/>
          </a:bodyPr>
          <a:lstStyle/>
          <a:p>
            <a:r>
              <a:rPr lang="en-IN" sz="800" b="0" dirty="0">
                <a:solidFill>
                  <a:srgbClr val="FFFF00"/>
                </a:solidFill>
                <a:effectLst/>
                <a:latin typeface="Consolas" panose="020B0609020204030204" pitchFamily="49" charset="0"/>
              </a:rPr>
              <a:t>Before you can begin to determine what the composition of a particular paragraph will be, you must first decide on an argument and a working thesis statement for your paper. What is the most important idea that you are trying to convey to your reader? The information in each paragraph must be related to that idea. In other words, your paragraphs should remind your reader that there is a recurrent relationship between your thesis and the information in each paragraph. A working thesis functions like a seed from which your paper, and your ideas, will grow. The whole process is an organic one—a natural progression from a seed to a full-blown paper where there are direct, familial relationships between all of the ideas in the paper.</a:t>
            </a:r>
          </a:p>
          <a:p>
            <a:br>
              <a:rPr lang="en-IN" sz="800" b="0" dirty="0">
                <a:solidFill>
                  <a:srgbClr val="FFFF00"/>
                </a:solidFill>
                <a:effectLst/>
                <a:latin typeface="Consolas" panose="020B0609020204030204" pitchFamily="49" charset="0"/>
              </a:rPr>
            </a:br>
            <a:r>
              <a:rPr lang="en-IN" sz="800" b="0" dirty="0">
                <a:solidFill>
                  <a:srgbClr val="FFFF00"/>
                </a:solidFill>
                <a:effectLst/>
                <a:latin typeface="Consolas" panose="020B0609020204030204" pitchFamily="49" charset="0"/>
              </a:rPr>
              <a:t>The decision about what to put into your paragraphs begins with the germination of a seed of ideas; this “germination process” is better known as brainstorming. There are many techniques for brainstorming; whichever one you choose, this stage of paragraph development cannot be skipped. Building paragraphs can be like building a skyscraper: there must be a well-planned foundation that supports what you are building. Any cracks, inconsistencies, or other corruptions of the foundation can cause your whole paper to crumble.</a:t>
            </a:r>
          </a:p>
          <a:p>
            <a:br>
              <a:rPr lang="en-IN" sz="800" b="0" dirty="0">
                <a:solidFill>
                  <a:srgbClr val="FFFF00"/>
                </a:solidFill>
                <a:effectLst/>
                <a:latin typeface="Consolas" panose="020B0609020204030204" pitchFamily="49" charset="0"/>
              </a:rPr>
            </a:br>
            <a:r>
              <a:rPr lang="en-IN" sz="800" b="0" dirty="0">
                <a:solidFill>
                  <a:srgbClr val="FFFF00"/>
                </a:solidFill>
                <a:effectLst/>
                <a:latin typeface="Consolas" panose="020B0609020204030204" pitchFamily="49" charset="0"/>
              </a:rPr>
              <a:t>So, let’s suppose that you have done some brainstorming to develop your thesis. What else should you keep in mind as you begin to create paragraphs? Every paragraph in a paper should be:</a:t>
            </a:r>
          </a:p>
          <a:p>
            <a:br>
              <a:rPr lang="en-IN" sz="800" b="0" dirty="0">
                <a:solidFill>
                  <a:srgbClr val="FFFF00"/>
                </a:solidFill>
                <a:effectLst/>
                <a:latin typeface="Consolas" panose="020B0609020204030204" pitchFamily="49" charset="0"/>
              </a:rPr>
            </a:br>
            <a:r>
              <a:rPr lang="en-IN" sz="800" b="0" dirty="0">
                <a:solidFill>
                  <a:srgbClr val="FFFF00"/>
                </a:solidFill>
                <a:effectLst/>
                <a:latin typeface="Consolas" panose="020B0609020204030204" pitchFamily="49" charset="0"/>
              </a:rPr>
              <a:t>Unified: All of the sentences in a single paragraph should be related to a single controlling idea (often expressed in the topic sentence of the paragraph).</a:t>
            </a:r>
          </a:p>
          <a:p>
            <a:r>
              <a:rPr lang="en-IN" sz="800" b="0" dirty="0">
                <a:solidFill>
                  <a:srgbClr val="FFFF00"/>
                </a:solidFill>
                <a:effectLst/>
                <a:latin typeface="Consolas" panose="020B0609020204030204" pitchFamily="49" charset="0"/>
              </a:rPr>
              <a:t>Clearly related to the thesis: The sentences should all refer to the central idea, or thesis, of the paper (Rosen and Behrens 119).</a:t>
            </a:r>
          </a:p>
          <a:p>
            <a:r>
              <a:rPr lang="en-IN" sz="800" b="0" dirty="0">
                <a:solidFill>
                  <a:srgbClr val="FFFF00"/>
                </a:solidFill>
                <a:effectLst/>
                <a:latin typeface="Consolas" panose="020B0609020204030204" pitchFamily="49" charset="0"/>
              </a:rPr>
              <a:t>Coherent: The sentences should be arranged in a logical manner and should follow a definite plan for development (Rosen and Behrens 119).</a:t>
            </a:r>
          </a:p>
          <a:p>
            <a:r>
              <a:rPr lang="en-IN" sz="800" b="0" dirty="0">
                <a:solidFill>
                  <a:srgbClr val="FFFF00"/>
                </a:solidFill>
                <a:effectLst/>
                <a:latin typeface="Consolas" panose="020B0609020204030204" pitchFamily="49" charset="0"/>
              </a:rPr>
              <a:t>Well-developed: Every idea discussed in the paragraph should be adequately explained and supported through evidence and details that work together to explain the paragraph’s controlling idea (Rosen and Behrens 119).</a:t>
            </a:r>
          </a:p>
          <a:p>
            <a:r>
              <a:rPr lang="en-IN" sz="800" b="0" dirty="0">
                <a:solidFill>
                  <a:srgbClr val="FFFF00"/>
                </a:solidFill>
                <a:effectLst/>
                <a:latin typeface="Consolas" panose="020B0609020204030204" pitchFamily="49" charset="0"/>
              </a:rPr>
              <a:t>    </a:t>
            </a:r>
          </a:p>
          <a:p>
            <a:endParaRPr lang="en-IN" sz="800" dirty="0">
              <a:solidFill>
                <a:srgbClr val="FFFF00"/>
              </a:solidFill>
            </a:endParaRPr>
          </a:p>
        </p:txBody>
      </p:sp>
    </p:spTree>
    <p:extLst>
      <p:ext uri="{BB962C8B-B14F-4D97-AF65-F5344CB8AC3E}">
        <p14:creationId xmlns:p14="http://schemas.microsoft.com/office/powerpoint/2010/main" val="626959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5012244" cy="941400"/>
          </a:xfrm>
          <a:prstGeom prst="rect">
            <a:avLst/>
          </a:prstGeom>
        </p:spPr>
        <p:txBody>
          <a:bodyPr spcFirstLastPara="1" wrap="square" lIns="91425" tIns="91425" rIns="91425" bIns="91425" anchor="t" anchorCtr="0">
            <a:noAutofit/>
          </a:bodyPr>
          <a:lstStyle/>
          <a:p>
            <a:pPr lvl="0"/>
            <a:r>
              <a:rPr lang="en-US" dirty="0"/>
              <a:t>Inverted indexing (Output)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F349C6B4-D916-3F73-BF21-AB73D6809C64}"/>
              </a:ext>
            </a:extLst>
          </p:cNvPr>
          <p:cNvPicPr>
            <a:picLocks noChangeAspect="1"/>
          </p:cNvPicPr>
          <p:nvPr/>
        </p:nvPicPr>
        <p:blipFill>
          <a:blip r:embed="rId3"/>
          <a:stretch>
            <a:fillRect/>
          </a:stretch>
        </p:blipFill>
        <p:spPr>
          <a:xfrm>
            <a:off x="178594" y="2177264"/>
            <a:ext cx="8786812" cy="1491312"/>
          </a:xfrm>
          <a:prstGeom prst="rect">
            <a:avLst/>
          </a:prstGeom>
        </p:spPr>
      </p:pic>
      <p:pic>
        <p:nvPicPr>
          <p:cNvPr id="7" name="Picture 6">
            <a:extLst>
              <a:ext uri="{FF2B5EF4-FFF2-40B4-BE49-F238E27FC236}">
                <a16:creationId xmlns:a16="http://schemas.microsoft.com/office/drawing/2014/main" id="{D2123119-0A6D-61FA-7C01-98F3D60E5394}"/>
              </a:ext>
            </a:extLst>
          </p:cNvPr>
          <p:cNvPicPr>
            <a:picLocks noChangeAspect="1"/>
          </p:cNvPicPr>
          <p:nvPr/>
        </p:nvPicPr>
        <p:blipFill>
          <a:blip r:embed="rId4"/>
          <a:stretch>
            <a:fillRect/>
          </a:stretch>
        </p:blipFill>
        <p:spPr>
          <a:xfrm>
            <a:off x="2124352" y="1443776"/>
            <a:ext cx="4595258" cy="624894"/>
          </a:xfrm>
          <a:prstGeom prst="rect">
            <a:avLst/>
          </a:prstGeom>
        </p:spPr>
      </p:pic>
    </p:spTree>
    <p:extLst>
      <p:ext uri="{BB962C8B-B14F-4D97-AF65-F5344CB8AC3E}">
        <p14:creationId xmlns:p14="http://schemas.microsoft.com/office/powerpoint/2010/main" val="334611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114302" y="1287107"/>
            <a:ext cx="8943973" cy="3584931"/>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2A6D24C3-D516-6A06-9DFA-CD1E42011F1D}"/>
              </a:ext>
            </a:extLst>
          </p:cNvPr>
          <p:cNvSpPr txBox="1"/>
          <p:nvPr/>
        </p:nvSpPr>
        <p:spPr>
          <a:xfrm>
            <a:off x="1026200" y="1589932"/>
            <a:ext cx="6307931" cy="3108543"/>
          </a:xfrm>
          <a:prstGeom prst="rect">
            <a:avLst/>
          </a:prstGeom>
          <a:noFill/>
        </p:spPr>
        <p:txBody>
          <a:bodyPr wrap="square">
            <a:spAutoFit/>
          </a:bodyPr>
          <a:lstStyle/>
          <a:p>
            <a:r>
              <a:rPr lang="en-IN" b="0" dirty="0">
                <a:solidFill>
                  <a:srgbClr val="FF0000"/>
                </a:solidFill>
                <a:effectLst/>
                <a:latin typeface="Consolas" panose="020B0609020204030204" pitchFamily="49" charset="0"/>
              </a:rPr>
              <a:t>text</a:t>
            </a:r>
            <a:r>
              <a:rPr lang="en-IN" b="0" dirty="0">
                <a:solidFill>
                  <a:srgbClr val="D4D4D4"/>
                </a:solidFill>
                <a:effectLst/>
                <a:latin typeface="Consolas" panose="020B0609020204030204" pitchFamily="49" charset="0"/>
              </a:rPr>
              <a:t> = </a:t>
            </a:r>
            <a:r>
              <a:rPr lang="en-IN" b="0" dirty="0">
                <a:solidFill>
                  <a:schemeClr val="bg1"/>
                </a:solidFill>
                <a:effectLst/>
                <a:latin typeface="Consolas" panose="020B0609020204030204" pitchFamily="49" charset="0"/>
              </a:rPr>
              <a:t>"""The Amazon rainforest is one of the world's most important ecosystems, providing a home for countless species of plants and animals.</a:t>
            </a:r>
          </a:p>
          <a:p>
            <a:br>
              <a:rPr lang="en-IN" b="0" dirty="0">
                <a:solidFill>
                  <a:schemeClr val="bg1"/>
                </a:solidFill>
                <a:effectLst/>
                <a:latin typeface="Consolas" panose="020B0609020204030204" pitchFamily="49" charset="0"/>
              </a:rPr>
            </a:br>
            <a:r>
              <a:rPr lang="en-IN" b="0" dirty="0">
                <a:solidFill>
                  <a:schemeClr val="bg1"/>
                </a:solidFill>
                <a:effectLst/>
                <a:latin typeface="Consolas" panose="020B0609020204030204" pitchFamily="49" charset="0"/>
              </a:rPr>
              <a:t> It is also known for its rich soil, which has been formed over many centuries by the accumulation of nutrients from decaying vegetation. In addition to its ecological importance, the Amazon rainforest also plays a critical role in regulating the Earth's climate, serving as a major carbon sink and helping to maintain the balance of atmospheric gases. However, large areas of the rainforest are being destroyed due to human activities such as deforestation, agriculture, and industrialization, which threaten the long-term survival of the ecosystem and the species that depend on it."""</a:t>
            </a:r>
          </a:p>
        </p:txBody>
      </p:sp>
    </p:spTree>
    <p:extLst>
      <p:ext uri="{BB962C8B-B14F-4D97-AF65-F5344CB8AC3E}">
        <p14:creationId xmlns:p14="http://schemas.microsoft.com/office/powerpoint/2010/main" val="143632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443733"/>
            <a:ext cx="8508204" cy="23133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2A6D24C3-D516-6A06-9DFA-CD1E42011F1D}"/>
              </a:ext>
            </a:extLst>
          </p:cNvPr>
          <p:cNvSpPr txBox="1"/>
          <p:nvPr/>
        </p:nvSpPr>
        <p:spPr>
          <a:xfrm>
            <a:off x="1026200" y="1771531"/>
            <a:ext cx="6489025" cy="1600438"/>
          </a:xfrm>
          <a:prstGeom prst="rect">
            <a:avLst/>
          </a:prstGeom>
          <a:noFill/>
        </p:spPr>
        <p:txBody>
          <a:bodyPr wrap="square">
            <a:spAutoFit/>
          </a:bodyPr>
          <a:lstStyle/>
          <a:p>
            <a:r>
              <a:rPr lang="en-IN" b="0" dirty="0">
                <a:solidFill>
                  <a:srgbClr val="00B050"/>
                </a:solidFill>
                <a:effectLst/>
                <a:latin typeface="Consolas" panose="020B0609020204030204" pitchFamily="49" charset="0"/>
              </a:rPr>
              <a:t>OUTPUT</a:t>
            </a:r>
            <a:r>
              <a:rPr lang="en-IN" b="0" dirty="0">
                <a:solidFill>
                  <a:srgbClr val="9CDCFE"/>
                </a:solidFill>
                <a:effectLst/>
                <a:latin typeface="Consolas" panose="020B0609020204030204" pitchFamily="49" charset="0"/>
              </a:rPr>
              <a:t>: </a:t>
            </a:r>
            <a:r>
              <a:rPr lang="en-IN" b="0" i="0" dirty="0">
                <a:solidFill>
                  <a:schemeClr val="bg1"/>
                </a:solidFill>
                <a:effectLst/>
                <a:latin typeface="Consolas" panose="020B0609020204030204" pitchFamily="49" charset="0"/>
              </a:rPr>
              <a:t>The Amazon rainforest is one of the world's most important ecosystems, providing a home for countless species of plants and animals . It is also known for its rich soil, which has been formed over many centuries by the accumulation of nutrients from decaying vegetation . Large areas of the rainforest are being destroyed due to deforestation and agriculture .</a:t>
            </a:r>
            <a:endParaRPr lang="en-IN"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41192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E4506D2-CB6B-50E0-8F83-CB1444F07CF8}"/>
              </a:ext>
            </a:extLst>
          </p:cNvPr>
          <p:cNvSpPr/>
          <p:nvPr/>
        </p:nvSpPr>
        <p:spPr>
          <a:xfrm>
            <a:off x="317898" y="1058626"/>
            <a:ext cx="8776096" cy="2413237"/>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lvl="0"/>
            <a:r>
              <a:rPr lang="en-US" dirty="0"/>
              <a:t>BART Summarizer: </a:t>
            </a:r>
            <a:endParaRPr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B0620260-E568-7A8C-A068-081C8382C82D}"/>
              </a:ext>
            </a:extLst>
          </p:cNvPr>
          <p:cNvPicPr>
            <a:picLocks noChangeAspect="1"/>
          </p:cNvPicPr>
          <p:nvPr/>
        </p:nvPicPr>
        <p:blipFill>
          <a:blip r:embed="rId3"/>
          <a:stretch>
            <a:fillRect/>
          </a:stretch>
        </p:blipFill>
        <p:spPr>
          <a:xfrm>
            <a:off x="804542" y="1739418"/>
            <a:ext cx="7392041" cy="1051651"/>
          </a:xfrm>
          <a:prstGeom prst="rect">
            <a:avLst/>
          </a:prstGeom>
        </p:spPr>
      </p:pic>
    </p:spTree>
    <p:extLst>
      <p:ext uri="{BB962C8B-B14F-4D97-AF65-F5344CB8AC3E}">
        <p14:creationId xmlns:p14="http://schemas.microsoft.com/office/powerpoint/2010/main" val="393428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Future scope </a:t>
            </a:r>
            <a:endParaRPr dirty="0"/>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IN" dirty="0"/>
              <a:t>Performance Optimization</a:t>
            </a:r>
          </a:p>
          <a:p>
            <a:pPr marL="457200" lvl="0" indent="-317500" algn="l" rtl="0">
              <a:spcBef>
                <a:spcPts val="1600"/>
              </a:spcBef>
              <a:spcAft>
                <a:spcPts val="0"/>
              </a:spcAft>
              <a:buSzPts val="1400"/>
              <a:buChar char="●"/>
            </a:pPr>
            <a:r>
              <a:rPr lang="en-IN" dirty="0"/>
              <a:t>Voice Assistant Integration</a:t>
            </a:r>
          </a:p>
          <a:p>
            <a:pPr marL="457200" lvl="0" indent="-317500" algn="l" rtl="0">
              <a:spcBef>
                <a:spcPts val="1600"/>
              </a:spcBef>
              <a:spcAft>
                <a:spcPts val="0"/>
              </a:spcAft>
              <a:buSzPts val="1400"/>
              <a:buChar char="●"/>
            </a:pPr>
            <a:r>
              <a:rPr lang="en-IN" dirty="0"/>
              <a:t>Collaboration and Sharing</a:t>
            </a:r>
          </a:p>
          <a:p>
            <a:pPr marL="457200" lvl="0" indent="-317500" algn="l" rtl="0">
              <a:spcBef>
                <a:spcPts val="1600"/>
              </a:spcBef>
              <a:spcAft>
                <a:spcPts val="0"/>
              </a:spcAft>
              <a:buSzPts val="1400"/>
              <a:buChar char="●"/>
            </a:pPr>
            <a:r>
              <a:rPr lang="en-IN" dirty="0"/>
              <a:t>Intelligent Feedback and Recommendations</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392B57-3279-9B68-423E-86B488166217}"/>
              </a:ext>
            </a:extLst>
          </p:cNvPr>
          <p:cNvSpPr/>
          <p:nvPr/>
        </p:nvSpPr>
        <p:spPr>
          <a:xfrm>
            <a:off x="467592" y="1641749"/>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2" name="Rectangle: Rounded Corners 11">
            <a:extLst>
              <a:ext uri="{FF2B5EF4-FFF2-40B4-BE49-F238E27FC236}">
                <a16:creationId xmlns:a16="http://schemas.microsoft.com/office/drawing/2014/main" id="{12E1DC2F-B476-E8D6-6927-CA9A679819C7}"/>
              </a:ext>
            </a:extLst>
          </p:cNvPr>
          <p:cNvSpPr/>
          <p:nvPr/>
        </p:nvSpPr>
        <p:spPr>
          <a:xfrm>
            <a:off x="2579615" y="1610746"/>
            <a:ext cx="1992385"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3" name="TextBox 12">
            <a:extLst>
              <a:ext uri="{FF2B5EF4-FFF2-40B4-BE49-F238E27FC236}">
                <a16:creationId xmlns:a16="http://schemas.microsoft.com/office/drawing/2014/main" id="{224B2D54-5D0D-80FD-4683-94383E3DA75D}"/>
              </a:ext>
            </a:extLst>
          </p:cNvPr>
          <p:cNvSpPr txBox="1"/>
          <p:nvPr/>
        </p:nvSpPr>
        <p:spPr>
          <a:xfrm>
            <a:off x="637468" y="1947989"/>
            <a:ext cx="1652631" cy="2031325"/>
          </a:xfrm>
          <a:prstGeom prst="rect">
            <a:avLst/>
          </a:prstGeom>
          <a:noFill/>
        </p:spPr>
        <p:txBody>
          <a:bodyPr wrap="square" rtlCol="0">
            <a:spAutoFit/>
          </a:bodyPr>
          <a:lstStyle/>
          <a:p>
            <a:pPr algn="just">
              <a:buClr>
                <a:schemeClr val="bg1"/>
              </a:buClr>
            </a:pPr>
            <a:endParaRPr lang="en-IN" sz="1400" dirty="0">
              <a:solidFill>
                <a:schemeClr val="bg1">
                  <a:lumMod val="95000"/>
                </a:schemeClr>
              </a:solidFill>
            </a:endParaRPr>
          </a:p>
          <a:p>
            <a:pPr marL="285750" indent="-285750">
              <a:buClr>
                <a:schemeClr val="bg1"/>
              </a:buClr>
              <a:buFont typeface="Arial" panose="020B0604020202020204" pitchFamily="34" charset="0"/>
              <a:buChar char="•"/>
            </a:pPr>
            <a:r>
              <a:rPr lang="en-IN" sz="1400" dirty="0">
                <a:solidFill>
                  <a:schemeClr val="bg1">
                    <a:lumMod val="95000"/>
                  </a:schemeClr>
                </a:solidFill>
              </a:rPr>
              <a:t>Automatically generate useful information on any topic with a few clicks and words.</a:t>
            </a:r>
          </a:p>
          <a:p>
            <a:endParaRPr lang="en-IN" dirty="0">
              <a:solidFill>
                <a:srgbClr val="FFAB40"/>
              </a:solidFill>
            </a:endParaRPr>
          </a:p>
        </p:txBody>
      </p:sp>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Need of proposed Work</a:t>
            </a:r>
            <a:endParaRPr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extBox 2">
            <a:extLst>
              <a:ext uri="{FF2B5EF4-FFF2-40B4-BE49-F238E27FC236}">
                <a16:creationId xmlns:a16="http://schemas.microsoft.com/office/drawing/2014/main" id="{620017B9-991D-36BF-CCA3-A4D51CD63B8F}"/>
              </a:ext>
            </a:extLst>
          </p:cNvPr>
          <p:cNvSpPr txBox="1"/>
          <p:nvPr/>
        </p:nvSpPr>
        <p:spPr>
          <a:xfrm>
            <a:off x="2733345" y="2124373"/>
            <a:ext cx="1652631" cy="138499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Developed to make life easier for the blind community.</a:t>
            </a:r>
          </a:p>
          <a:p>
            <a:endParaRPr lang="en-IN" dirty="0">
              <a:solidFill>
                <a:srgbClr val="FFAB40"/>
              </a:solidFill>
            </a:endParaRPr>
          </a:p>
        </p:txBody>
      </p:sp>
      <p:sp>
        <p:nvSpPr>
          <p:cNvPr id="4" name="Rectangle: Rounded Corners 3">
            <a:extLst>
              <a:ext uri="{FF2B5EF4-FFF2-40B4-BE49-F238E27FC236}">
                <a16:creationId xmlns:a16="http://schemas.microsoft.com/office/drawing/2014/main" id="{772127B7-F71B-1AE5-AA1F-E0594874987A}"/>
              </a:ext>
            </a:extLst>
          </p:cNvPr>
          <p:cNvSpPr/>
          <p:nvPr/>
        </p:nvSpPr>
        <p:spPr>
          <a:xfrm>
            <a:off x="4691638" y="1641749"/>
            <a:ext cx="1992385" cy="2646882"/>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5" name="TextBox 4">
            <a:extLst>
              <a:ext uri="{FF2B5EF4-FFF2-40B4-BE49-F238E27FC236}">
                <a16:creationId xmlns:a16="http://schemas.microsoft.com/office/drawing/2014/main" id="{887A6504-4FD3-9A56-C8CC-C605F237F608}"/>
              </a:ext>
            </a:extLst>
          </p:cNvPr>
          <p:cNvSpPr txBox="1"/>
          <p:nvPr/>
        </p:nvSpPr>
        <p:spPr>
          <a:xfrm>
            <a:off x="4737357" y="2124373"/>
            <a:ext cx="1916553" cy="181588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Powered by advanced NLP techniques and WordNet-based query rewriting, so you get relevant results in no time.</a:t>
            </a:r>
          </a:p>
          <a:p>
            <a:endParaRPr lang="en-IN" dirty="0">
              <a:solidFill>
                <a:srgbClr val="FFAB40"/>
              </a:solidFill>
            </a:endParaRPr>
          </a:p>
        </p:txBody>
      </p:sp>
      <p:sp>
        <p:nvSpPr>
          <p:cNvPr id="7" name="Rectangle: Rounded Corners 6">
            <a:extLst>
              <a:ext uri="{FF2B5EF4-FFF2-40B4-BE49-F238E27FC236}">
                <a16:creationId xmlns:a16="http://schemas.microsoft.com/office/drawing/2014/main" id="{F9100617-B60E-5C60-8268-3CFE25C12FA4}"/>
              </a:ext>
            </a:extLst>
          </p:cNvPr>
          <p:cNvSpPr/>
          <p:nvPr/>
        </p:nvSpPr>
        <p:spPr>
          <a:xfrm>
            <a:off x="6803661" y="1610746"/>
            <a:ext cx="1989364" cy="2677885"/>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16" name="TextBox 15">
            <a:extLst>
              <a:ext uri="{FF2B5EF4-FFF2-40B4-BE49-F238E27FC236}">
                <a16:creationId xmlns:a16="http://schemas.microsoft.com/office/drawing/2014/main" id="{0F918F32-674D-D580-A94F-A2B8F52051FA}"/>
              </a:ext>
            </a:extLst>
          </p:cNvPr>
          <p:cNvSpPr txBox="1"/>
          <p:nvPr/>
        </p:nvSpPr>
        <p:spPr>
          <a:xfrm>
            <a:off x="6823467" y="2163432"/>
            <a:ext cx="1916553"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400" dirty="0">
                <a:solidFill>
                  <a:schemeClr val="bg1">
                    <a:lumMod val="95000"/>
                  </a:schemeClr>
                </a:solidFill>
              </a:rPr>
              <a:t>Get access to the right info with ease, as it is read aloud to you. No need for complicated navigation anymore.</a:t>
            </a:r>
          </a:p>
          <a:p>
            <a:endParaRPr lang="en-IN" dirty="0">
              <a:solidFill>
                <a:srgbClr val="FFAB40"/>
              </a:solidFill>
            </a:endParaRPr>
          </a:p>
        </p:txBody>
      </p:sp>
      <p:grpSp>
        <p:nvGrpSpPr>
          <p:cNvPr id="18" name="Google Shape;10498;p79">
            <a:extLst>
              <a:ext uri="{FF2B5EF4-FFF2-40B4-BE49-F238E27FC236}">
                <a16:creationId xmlns:a16="http://schemas.microsoft.com/office/drawing/2014/main" id="{3272BF09-AEDA-9702-1AD4-8ED77410EF3C}"/>
              </a:ext>
            </a:extLst>
          </p:cNvPr>
          <p:cNvGrpSpPr/>
          <p:nvPr/>
        </p:nvGrpSpPr>
        <p:grpSpPr>
          <a:xfrm>
            <a:off x="1210983" y="4515629"/>
            <a:ext cx="371883" cy="365691"/>
            <a:chOff x="860940" y="2746477"/>
            <a:chExt cx="371883" cy="365691"/>
          </a:xfrm>
        </p:grpSpPr>
        <p:sp>
          <p:nvSpPr>
            <p:cNvPr id="19" name="Google Shape;10499;p79">
              <a:extLst>
                <a:ext uri="{FF2B5EF4-FFF2-40B4-BE49-F238E27FC236}">
                  <a16:creationId xmlns:a16="http://schemas.microsoft.com/office/drawing/2014/main" id="{7C582235-40FA-C6AD-DD68-1778AD70CDB4}"/>
                </a:ext>
              </a:extLst>
            </p:cNvPr>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00;p79">
              <a:extLst>
                <a:ext uri="{FF2B5EF4-FFF2-40B4-BE49-F238E27FC236}">
                  <a16:creationId xmlns:a16="http://schemas.microsoft.com/office/drawing/2014/main" id="{E1D42D67-9773-022C-195A-4B623846B454}"/>
                </a:ext>
              </a:extLst>
            </p:cNvPr>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01;p79">
              <a:extLst>
                <a:ext uri="{FF2B5EF4-FFF2-40B4-BE49-F238E27FC236}">
                  <a16:creationId xmlns:a16="http://schemas.microsoft.com/office/drawing/2014/main" id="{410A1274-D6C1-DDE3-4B26-09692841035B}"/>
                </a:ext>
              </a:extLst>
            </p:cNvPr>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502;p79">
              <a:extLst>
                <a:ext uri="{FF2B5EF4-FFF2-40B4-BE49-F238E27FC236}">
                  <a16:creationId xmlns:a16="http://schemas.microsoft.com/office/drawing/2014/main" id="{F549F870-E015-DA40-0E3B-805E3BAB47CC}"/>
                </a:ext>
              </a:extLst>
            </p:cNvPr>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503;p79">
              <a:extLst>
                <a:ext uri="{FF2B5EF4-FFF2-40B4-BE49-F238E27FC236}">
                  <a16:creationId xmlns:a16="http://schemas.microsoft.com/office/drawing/2014/main" id="{A69ABA37-9E47-2E89-600B-A8AD9DA5E862}"/>
                </a:ext>
              </a:extLst>
            </p:cNvPr>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0466;p79">
            <a:extLst>
              <a:ext uri="{FF2B5EF4-FFF2-40B4-BE49-F238E27FC236}">
                <a16:creationId xmlns:a16="http://schemas.microsoft.com/office/drawing/2014/main" id="{357915C0-83E8-AF68-A97F-1F4E567B8C33}"/>
              </a:ext>
            </a:extLst>
          </p:cNvPr>
          <p:cNvGrpSpPr/>
          <p:nvPr/>
        </p:nvGrpSpPr>
        <p:grpSpPr>
          <a:xfrm>
            <a:off x="3391729" y="4612445"/>
            <a:ext cx="332761" cy="234066"/>
            <a:chOff x="7989683" y="2350207"/>
            <a:chExt cx="332761" cy="234066"/>
          </a:xfrm>
        </p:grpSpPr>
        <p:sp>
          <p:nvSpPr>
            <p:cNvPr id="25" name="Google Shape;10467;p79">
              <a:extLst>
                <a:ext uri="{FF2B5EF4-FFF2-40B4-BE49-F238E27FC236}">
                  <a16:creationId xmlns:a16="http://schemas.microsoft.com/office/drawing/2014/main" id="{FCFD10C4-1F32-F2CB-3A42-424D998BDF50}"/>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468;p79">
              <a:extLst>
                <a:ext uri="{FF2B5EF4-FFF2-40B4-BE49-F238E27FC236}">
                  <a16:creationId xmlns:a16="http://schemas.microsoft.com/office/drawing/2014/main" id="{43BCF840-4DAC-35AA-E006-EFD7F19993D1}"/>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469;p79">
              <a:extLst>
                <a:ext uri="{FF2B5EF4-FFF2-40B4-BE49-F238E27FC236}">
                  <a16:creationId xmlns:a16="http://schemas.microsoft.com/office/drawing/2014/main" id="{AF3735E0-3E45-7484-1AFA-47D27563C204}"/>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470;p79">
              <a:extLst>
                <a:ext uri="{FF2B5EF4-FFF2-40B4-BE49-F238E27FC236}">
                  <a16:creationId xmlns:a16="http://schemas.microsoft.com/office/drawing/2014/main" id="{843285A3-6DEA-613A-7196-23AAE317428A}"/>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471;p79">
              <a:extLst>
                <a:ext uri="{FF2B5EF4-FFF2-40B4-BE49-F238E27FC236}">
                  <a16:creationId xmlns:a16="http://schemas.microsoft.com/office/drawing/2014/main" id="{6D8B1E36-45B2-3B10-1D67-4D218612542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472;p79">
              <a:extLst>
                <a:ext uri="{FF2B5EF4-FFF2-40B4-BE49-F238E27FC236}">
                  <a16:creationId xmlns:a16="http://schemas.microsoft.com/office/drawing/2014/main" id="{0F21EA6B-EAEC-D010-6615-9E70569FE8EE}"/>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0523;p79">
            <a:extLst>
              <a:ext uri="{FF2B5EF4-FFF2-40B4-BE49-F238E27FC236}">
                <a16:creationId xmlns:a16="http://schemas.microsoft.com/office/drawing/2014/main" id="{7E861AA8-1BA9-CE8C-C0A4-C67FB2FFF7AA}"/>
              </a:ext>
            </a:extLst>
          </p:cNvPr>
          <p:cNvGrpSpPr/>
          <p:nvPr/>
        </p:nvGrpSpPr>
        <p:grpSpPr>
          <a:xfrm>
            <a:off x="5533353" y="4483662"/>
            <a:ext cx="381346" cy="368644"/>
            <a:chOff x="4675986" y="2745684"/>
            <a:chExt cx="381346" cy="368644"/>
          </a:xfrm>
        </p:grpSpPr>
        <p:sp>
          <p:nvSpPr>
            <p:cNvPr id="32" name="Google Shape;10524;p79">
              <a:extLst>
                <a:ext uri="{FF2B5EF4-FFF2-40B4-BE49-F238E27FC236}">
                  <a16:creationId xmlns:a16="http://schemas.microsoft.com/office/drawing/2014/main" id="{A04B984F-C95D-6CD1-3EE9-2086E177D3D0}"/>
                </a:ext>
              </a:extLst>
            </p:cNvPr>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25;p79">
              <a:extLst>
                <a:ext uri="{FF2B5EF4-FFF2-40B4-BE49-F238E27FC236}">
                  <a16:creationId xmlns:a16="http://schemas.microsoft.com/office/drawing/2014/main" id="{76D640FE-F445-742A-1795-9A32F5C5BAEE}"/>
                </a:ext>
              </a:extLst>
            </p:cNvPr>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0449;p79">
            <a:extLst>
              <a:ext uri="{FF2B5EF4-FFF2-40B4-BE49-F238E27FC236}">
                <a16:creationId xmlns:a16="http://schemas.microsoft.com/office/drawing/2014/main" id="{5343E947-E5CD-E650-10A1-71CE809C01FC}"/>
              </a:ext>
            </a:extLst>
          </p:cNvPr>
          <p:cNvSpPr/>
          <p:nvPr/>
        </p:nvSpPr>
        <p:spPr>
          <a:xfrm>
            <a:off x="7723561" y="4494967"/>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Rectangle: Rounded Corners 34">
            <a:extLst>
              <a:ext uri="{FF2B5EF4-FFF2-40B4-BE49-F238E27FC236}">
                <a16:creationId xmlns:a16="http://schemas.microsoft.com/office/drawing/2014/main" id="{57858A1A-D96F-C69F-96BD-4BE2BC0AD398}"/>
              </a:ext>
            </a:extLst>
          </p:cNvPr>
          <p:cNvSpPr/>
          <p:nvPr/>
        </p:nvSpPr>
        <p:spPr>
          <a:xfrm>
            <a:off x="493732" y="-4273734"/>
            <a:ext cx="7711768" cy="3508143"/>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alpha val="30000"/>
                </a:schemeClr>
              </a:solidFill>
            </a:endParaRPr>
          </a:p>
        </p:txBody>
      </p:sp>
      <p:sp>
        <p:nvSpPr>
          <p:cNvPr id="36" name="Google Shape;171;p39">
            <a:extLst>
              <a:ext uri="{FF2B5EF4-FFF2-40B4-BE49-F238E27FC236}">
                <a16:creationId xmlns:a16="http://schemas.microsoft.com/office/drawing/2014/main" id="{FE13F93E-792A-6AC0-96F6-6088FC7CC63A}"/>
              </a:ext>
            </a:extLst>
          </p:cNvPr>
          <p:cNvSpPr txBox="1">
            <a:spLocks noGrp="1"/>
          </p:cNvSpPr>
          <p:nvPr>
            <p:ph type="body" idx="1"/>
          </p:nvPr>
        </p:nvSpPr>
        <p:spPr>
          <a:xfrm>
            <a:off x="938500" y="-4218041"/>
            <a:ext cx="7172100" cy="30399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400" dirty="0"/>
              <a:t>This article presents a solution for visually impaired students who face difficulties in studying text and electronic documents. An experimental prototype is developed using NLP techniques to assist the blind community with information access. The chatbot employs techniques such as automatic index generation, paraphrasing, summarizing, passage retrieval, and query rewriting. The chatbot uses tools such as Torch, Sentence piece, Newspaper3k, and the Natural Language Toolkit to achieve its goals. </a:t>
            </a:r>
          </a:p>
          <a:p>
            <a:pPr marL="0" lvl="0" indent="0" algn="just" rtl="0">
              <a:lnSpc>
                <a:spcPct val="150000"/>
              </a:lnSpc>
              <a:spcBef>
                <a:spcPts val="0"/>
              </a:spcBef>
              <a:spcAft>
                <a:spcPts val="0"/>
              </a:spcAft>
              <a:buNone/>
            </a:pPr>
            <a:r>
              <a:rPr lang="en-IN" sz="1400" dirty="0"/>
              <a:t>The proposed software aims to reduce the time required for writing and understanding compositions, making information access easier for visually impaired students and other people.</a:t>
            </a:r>
          </a:p>
        </p:txBody>
      </p:sp>
    </p:spTree>
    <p:extLst>
      <p:ext uri="{BB962C8B-B14F-4D97-AF65-F5344CB8AC3E}">
        <p14:creationId xmlns:p14="http://schemas.microsoft.com/office/powerpoint/2010/main" val="362790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References</a:t>
            </a:r>
            <a:endParaRPr dirty="0"/>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IN" dirty="0"/>
              <a:t>G. A. Miller. The magical number seven, plus or minus two: Some limits on </a:t>
            </a:r>
            <a:r>
              <a:rPr lang="en-IN" dirty="0" err="1"/>
              <a:t>ourcapacity</a:t>
            </a:r>
            <a:r>
              <a:rPr lang="en-IN" dirty="0"/>
              <a:t> for processing information. Psychological Review, 63:81–97, 1956.</a:t>
            </a:r>
            <a:r>
              <a:rPr lang="en-US" dirty="0">
                <a:uFill>
                  <a:noFill/>
                </a:uFill>
              </a:rPr>
              <a:t>Google Scholar</a:t>
            </a:r>
          </a:p>
          <a:p>
            <a:pPr marL="457200" lvl="0" indent="-317500" algn="l" rtl="0">
              <a:spcBef>
                <a:spcPts val="1600"/>
              </a:spcBef>
              <a:spcAft>
                <a:spcPts val="0"/>
              </a:spcAft>
              <a:buSzPts val="1400"/>
              <a:buChar char="●"/>
            </a:pPr>
            <a:r>
              <a:rPr lang="en-IN" dirty="0"/>
              <a:t>CSUN’s 20th Annual International Conference “Technology and Persons with Disabilities”, Los Angeles, March 2005.</a:t>
            </a:r>
          </a:p>
          <a:p>
            <a:pPr marL="457200" lvl="0" indent="-317500" algn="l" rtl="0">
              <a:spcBef>
                <a:spcPts val="1600"/>
              </a:spcBef>
              <a:spcAft>
                <a:spcPts val="0"/>
              </a:spcAft>
              <a:buSzPts val="1400"/>
              <a:buChar char="●"/>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567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Rounded Corners 1">
            <a:extLst>
              <a:ext uri="{FF2B5EF4-FFF2-40B4-BE49-F238E27FC236}">
                <a16:creationId xmlns:a16="http://schemas.microsoft.com/office/drawing/2014/main" id="{E14CED5F-D2D8-F729-588E-161CE1C8CDA7}"/>
              </a:ext>
            </a:extLst>
          </p:cNvPr>
          <p:cNvSpPr/>
          <p:nvPr/>
        </p:nvSpPr>
        <p:spPr>
          <a:xfrm>
            <a:off x="728663" y="3600450"/>
            <a:ext cx="3593306" cy="835815"/>
          </a:xfrm>
          <a:prstGeom prst="roundRect">
            <a:avLst/>
          </a:prstGeom>
          <a:solidFill>
            <a:srgbClr val="021433"/>
          </a:solidFill>
          <a:ln>
            <a:solidFill>
              <a:srgbClr val="0214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Related Work</a:t>
            </a:r>
            <a:endParaRPr dirty="0"/>
          </a:p>
        </p:txBody>
      </p:sp>
      <p:sp>
        <p:nvSpPr>
          <p:cNvPr id="171" name="Google Shape;171;p39"/>
          <p:cNvSpPr txBox="1">
            <a:spLocks noGrp="1"/>
          </p:cNvSpPr>
          <p:nvPr>
            <p:ph type="body" idx="1"/>
          </p:nvPr>
        </p:nvSpPr>
        <p:spPr>
          <a:xfrm>
            <a:off x="938500" y="1680106"/>
            <a:ext cx="7172100" cy="3375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existing tools provide text annotation tools, such as bookmarking, note taking, or outlining facilities. However, these facilities are often crude. For example, the user often cannot directly go to the position of a bookmark in the original document (through a hyperlink, for example), or integrate bookmarks into existing outlines; thus limiting his access.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NLP techniques used to improve the reading and writing tasks of the visually handicapped include word prediction and homonym checking. Word prediction allows the application to predict the most likely word to be typed given the previous context. The user types a letter and the program offers a list of the most likely words beginning with that letter. If the required word is on the list, it can be quickly selected. If the word is not on the list, typing the next letter will bring up a different choice and so on. Homonym support provides auditory and visual reinforcement of commonly confused like-sounding words. To avoid the confusion between homophones, the program colour codes confusable words and lists possible alternatives with audible definitions and sample sentences.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8220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anim calcmode="lin" valueType="num">
                                      <p:cBhvr>
                                        <p:cTn id="8" dur="1000" fill="hold"/>
                                        <p:tgtEl>
                                          <p:spTgt spid="170"/>
                                        </p:tgtEl>
                                        <p:attrNameLst>
                                          <p:attrName>ppt_x</p:attrName>
                                        </p:attrNameLst>
                                      </p:cBhvr>
                                      <p:tavLst>
                                        <p:tav tm="0">
                                          <p:val>
                                            <p:strVal val="#ppt_x"/>
                                          </p:val>
                                        </p:tav>
                                        <p:tav tm="100000">
                                          <p:val>
                                            <p:strVal val="#ppt_x"/>
                                          </p:val>
                                        </p:tav>
                                      </p:tavLst>
                                    </p:anim>
                                    <p:anim calcmode="lin" valueType="num">
                                      <p:cBhvr>
                                        <p:cTn id="9"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Architecture</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a:t>
            </a:r>
            <a:endParaRPr dirty="0"/>
          </a:p>
        </p:txBody>
      </p:sp>
      <p:sp>
        <p:nvSpPr>
          <p:cNvPr id="236" name="Google Shape;236;p46"/>
          <p:cNvSpPr txBox="1">
            <a:spLocks noGrp="1"/>
          </p:cNvSpPr>
          <p:nvPr>
            <p:ph type="subTitle" idx="1"/>
          </p:nvPr>
        </p:nvSpPr>
        <p:spPr>
          <a:xfrm>
            <a:off x="3673407" y="3452875"/>
            <a:ext cx="20670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IN" sz="1050" dirty="0"/>
              <a:t>Automatic index generation.</a:t>
            </a:r>
          </a:p>
          <a:p>
            <a:pPr marL="285750" lvl="0" indent="-285750" algn="l" rtl="0">
              <a:spcBef>
                <a:spcPts val="0"/>
              </a:spcBef>
              <a:spcAft>
                <a:spcPts val="0"/>
              </a:spcAft>
              <a:buFont typeface="Arial" panose="020B0604020202020204" pitchFamily="34" charset="0"/>
              <a:buChar char="•"/>
            </a:pPr>
            <a:r>
              <a:rPr lang="en-IN" sz="1050" dirty="0"/>
              <a:t>Paraphrasing summarizer.</a:t>
            </a:r>
          </a:p>
          <a:p>
            <a:pPr marL="285750" lvl="0" indent="-285750" algn="l" rtl="0">
              <a:spcBef>
                <a:spcPts val="0"/>
              </a:spcBef>
              <a:spcAft>
                <a:spcPts val="0"/>
              </a:spcAft>
              <a:buFont typeface="Arial" panose="020B0604020202020204" pitchFamily="34" charset="0"/>
              <a:buChar char="•"/>
            </a:pPr>
            <a:r>
              <a:rPr lang="en-IN" sz="1050" dirty="0"/>
              <a:t>Passage retrieval. </a:t>
            </a:r>
          </a:p>
          <a:p>
            <a:pPr marL="285750" lvl="0" indent="-285750" algn="l" rtl="0">
              <a:spcBef>
                <a:spcPts val="0"/>
              </a:spcBef>
              <a:spcAft>
                <a:spcPts val="0"/>
              </a:spcAft>
              <a:buFont typeface="Arial" panose="020B0604020202020204" pitchFamily="34" charset="0"/>
              <a:buChar char="•"/>
            </a:pPr>
            <a:r>
              <a:rPr lang="en-IN" sz="1050" dirty="0"/>
              <a:t>Query retrieval.</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OUTPUT</a:t>
            </a:r>
            <a:endParaRPr dirty="0"/>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INPUT</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 dirty="0"/>
              <a:t>Speech to text</a:t>
            </a:r>
            <a:endParaRPr dirty="0"/>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8710" y="1895169"/>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50143"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36;p46">
            <a:extLst>
              <a:ext uri="{FF2B5EF4-FFF2-40B4-BE49-F238E27FC236}">
                <a16:creationId xmlns:a16="http://schemas.microsoft.com/office/drawing/2014/main" id="{22E95BCC-0E7A-3FFD-A521-CAD41D044A9F}"/>
              </a:ext>
            </a:extLst>
          </p:cNvPr>
          <p:cNvSpPr txBox="1">
            <a:spLocks/>
          </p:cNvSpPr>
          <p:nvPr/>
        </p:nvSpPr>
        <p:spPr>
          <a:xfrm>
            <a:off x="6298366" y="3461422"/>
            <a:ext cx="20670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285750" indent="-285750" algn="l">
              <a:buFont typeface="Arial" panose="020B0604020202020204" pitchFamily="34" charset="0"/>
              <a:buChar char="•"/>
            </a:pPr>
            <a:r>
              <a:rPr lang="en-US" sz="1050" dirty="0"/>
              <a:t>V</a:t>
            </a:r>
            <a:r>
              <a:rPr lang="en-IN" sz="1050" dirty="0"/>
              <a:t>oice Enabled to read out the generated output</a:t>
            </a:r>
          </a:p>
        </p:txBody>
      </p:sp>
      <p:grpSp>
        <p:nvGrpSpPr>
          <p:cNvPr id="4" name="Google Shape;10787;p79">
            <a:extLst>
              <a:ext uri="{FF2B5EF4-FFF2-40B4-BE49-F238E27FC236}">
                <a16:creationId xmlns:a16="http://schemas.microsoft.com/office/drawing/2014/main" id="{EF895546-3461-9319-C183-15A0A5F13BDC}"/>
              </a:ext>
            </a:extLst>
          </p:cNvPr>
          <p:cNvGrpSpPr/>
          <p:nvPr/>
        </p:nvGrpSpPr>
        <p:grpSpPr>
          <a:xfrm>
            <a:off x="1891004" y="2084833"/>
            <a:ext cx="380012" cy="351274"/>
            <a:chOff x="7384751" y="4147984"/>
            <a:chExt cx="380012" cy="351274"/>
          </a:xfrm>
          <a:solidFill>
            <a:schemeClr val="tx1"/>
          </a:solidFill>
        </p:grpSpPr>
        <p:sp>
          <p:nvSpPr>
            <p:cNvPr id="5" name="Google Shape;10788;p79">
              <a:extLst>
                <a:ext uri="{FF2B5EF4-FFF2-40B4-BE49-F238E27FC236}">
                  <a16:creationId xmlns:a16="http://schemas.microsoft.com/office/drawing/2014/main" id="{E0BEC95C-237A-8F52-3ECE-9725A2C83C61}"/>
                </a:ext>
              </a:extLst>
            </p:cNvPr>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 name="Google Shape;10789;p79">
              <a:extLst>
                <a:ext uri="{FF2B5EF4-FFF2-40B4-BE49-F238E27FC236}">
                  <a16:creationId xmlns:a16="http://schemas.microsoft.com/office/drawing/2014/main" id="{EBF4C56A-4F41-F327-8349-409038E606BE}"/>
                </a:ext>
              </a:extLst>
            </p:cNvPr>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7" name="Google Shape;10790;p79">
              <a:extLst>
                <a:ext uri="{FF2B5EF4-FFF2-40B4-BE49-F238E27FC236}">
                  <a16:creationId xmlns:a16="http://schemas.microsoft.com/office/drawing/2014/main" id="{761000D7-68A9-52C0-DD68-47C7F3FF1222}"/>
                </a:ext>
              </a:extLst>
            </p:cNvPr>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Google Shape;10791;p79">
              <a:extLst>
                <a:ext uri="{FF2B5EF4-FFF2-40B4-BE49-F238E27FC236}">
                  <a16:creationId xmlns:a16="http://schemas.microsoft.com/office/drawing/2014/main" id="{08621754-5DFD-4C20-A8ED-3021330D8199}"/>
                </a:ext>
              </a:extLst>
            </p:cNvPr>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 name="Google Shape;10792;p79">
              <a:extLst>
                <a:ext uri="{FF2B5EF4-FFF2-40B4-BE49-F238E27FC236}">
                  <a16:creationId xmlns:a16="http://schemas.microsoft.com/office/drawing/2014/main" id="{E2BA5203-1D49-B972-52F2-FE74EC6E7771}"/>
                </a:ext>
              </a:extLst>
            </p:cNvPr>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0" name="Google Shape;10438;p79">
            <a:extLst>
              <a:ext uri="{FF2B5EF4-FFF2-40B4-BE49-F238E27FC236}">
                <a16:creationId xmlns:a16="http://schemas.microsoft.com/office/drawing/2014/main" id="{50030E72-7677-0399-C851-17DE7C90C430}"/>
              </a:ext>
            </a:extLst>
          </p:cNvPr>
          <p:cNvGrpSpPr/>
          <p:nvPr/>
        </p:nvGrpSpPr>
        <p:grpSpPr>
          <a:xfrm>
            <a:off x="6926150" y="2079313"/>
            <a:ext cx="362991" cy="290018"/>
            <a:chOff x="3049653" y="2321468"/>
            <a:chExt cx="362991" cy="290018"/>
          </a:xfrm>
          <a:solidFill>
            <a:schemeClr val="tx1"/>
          </a:solidFill>
        </p:grpSpPr>
        <p:sp>
          <p:nvSpPr>
            <p:cNvPr id="11" name="Google Shape;10439;p79">
              <a:extLst>
                <a:ext uri="{FF2B5EF4-FFF2-40B4-BE49-F238E27FC236}">
                  <a16:creationId xmlns:a16="http://schemas.microsoft.com/office/drawing/2014/main" id="{B9E1C65B-112A-4847-2F5D-17CDEDB9D6BF}"/>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440;p79">
              <a:extLst>
                <a:ext uri="{FF2B5EF4-FFF2-40B4-BE49-F238E27FC236}">
                  <a16:creationId xmlns:a16="http://schemas.microsoft.com/office/drawing/2014/main" id="{6D6CB7E8-3361-C47F-1A8E-ED7DDA6344FE}"/>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441;p79">
              <a:extLst>
                <a:ext uri="{FF2B5EF4-FFF2-40B4-BE49-F238E27FC236}">
                  <a16:creationId xmlns:a16="http://schemas.microsoft.com/office/drawing/2014/main" id="{59BBB28F-3B86-93E4-823D-B357212703C7}"/>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42;p79">
              <a:extLst>
                <a:ext uri="{FF2B5EF4-FFF2-40B4-BE49-F238E27FC236}">
                  <a16:creationId xmlns:a16="http://schemas.microsoft.com/office/drawing/2014/main" id="{2470B7F1-D17D-BAB2-D468-80E1896A3317}"/>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403;p73">
            <a:extLst>
              <a:ext uri="{FF2B5EF4-FFF2-40B4-BE49-F238E27FC236}">
                <a16:creationId xmlns:a16="http://schemas.microsoft.com/office/drawing/2014/main" id="{4A9CA1B5-05A3-86F1-8607-E10FFCBC92F1}"/>
              </a:ext>
            </a:extLst>
          </p:cNvPr>
          <p:cNvGrpSpPr/>
          <p:nvPr/>
        </p:nvGrpSpPr>
        <p:grpSpPr>
          <a:xfrm>
            <a:off x="2970993" y="2017503"/>
            <a:ext cx="684600" cy="391689"/>
            <a:chOff x="4662475" y="1976500"/>
            <a:chExt cx="68725" cy="36625"/>
          </a:xfrm>
          <a:solidFill>
            <a:schemeClr val="tx1">
              <a:lumMod val="25000"/>
              <a:lumOff val="75000"/>
            </a:schemeClr>
          </a:solidFill>
        </p:grpSpPr>
        <p:sp>
          <p:nvSpPr>
            <p:cNvPr id="18" name="Google Shape;2404;p73">
              <a:extLst>
                <a:ext uri="{FF2B5EF4-FFF2-40B4-BE49-F238E27FC236}">
                  <a16:creationId xmlns:a16="http://schemas.microsoft.com/office/drawing/2014/main" id="{5CDEA300-8EB7-034A-BDCC-594E809CE7BE}"/>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05;p73">
              <a:extLst>
                <a:ext uri="{FF2B5EF4-FFF2-40B4-BE49-F238E27FC236}">
                  <a16:creationId xmlns:a16="http://schemas.microsoft.com/office/drawing/2014/main" id="{9D29AC3A-4414-5B31-0014-7A7381EC9807}"/>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6;p73">
              <a:extLst>
                <a:ext uri="{FF2B5EF4-FFF2-40B4-BE49-F238E27FC236}">
                  <a16:creationId xmlns:a16="http://schemas.microsoft.com/office/drawing/2014/main" id="{F8BA1A3F-389C-7876-DBAD-F52A76D00DF3}"/>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403;p73">
            <a:extLst>
              <a:ext uri="{FF2B5EF4-FFF2-40B4-BE49-F238E27FC236}">
                <a16:creationId xmlns:a16="http://schemas.microsoft.com/office/drawing/2014/main" id="{837E9C66-252E-09D7-4C82-0DFA4249FD08}"/>
              </a:ext>
            </a:extLst>
          </p:cNvPr>
          <p:cNvGrpSpPr/>
          <p:nvPr/>
        </p:nvGrpSpPr>
        <p:grpSpPr>
          <a:xfrm>
            <a:off x="5488401" y="2041749"/>
            <a:ext cx="684600" cy="391689"/>
            <a:chOff x="4662475" y="1976500"/>
            <a:chExt cx="68725" cy="36625"/>
          </a:xfrm>
          <a:solidFill>
            <a:schemeClr val="tx1">
              <a:lumMod val="25000"/>
              <a:lumOff val="75000"/>
            </a:schemeClr>
          </a:solidFill>
        </p:grpSpPr>
        <p:sp>
          <p:nvSpPr>
            <p:cNvPr id="26" name="Google Shape;2404;p73">
              <a:extLst>
                <a:ext uri="{FF2B5EF4-FFF2-40B4-BE49-F238E27FC236}">
                  <a16:creationId xmlns:a16="http://schemas.microsoft.com/office/drawing/2014/main" id="{7A348F6F-787A-E309-749C-2AA5A860F078}"/>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5;p73">
              <a:extLst>
                <a:ext uri="{FF2B5EF4-FFF2-40B4-BE49-F238E27FC236}">
                  <a16:creationId xmlns:a16="http://schemas.microsoft.com/office/drawing/2014/main" id="{2CE9B062-C703-679C-9F1D-736966402273}"/>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06;p73">
              <a:extLst>
                <a:ext uri="{FF2B5EF4-FFF2-40B4-BE49-F238E27FC236}">
                  <a16:creationId xmlns:a16="http://schemas.microsoft.com/office/drawing/2014/main" id="{C6ECB225-1F6B-6728-578B-EB70219AF3BE}"/>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par>
                                <p:cTn id="10" presetID="35" presetClass="path" presetSubtype="0" repeatCount="indefinite" accel="50000" decel="50000" autoRev="1" fill="hold" nodeType="withEffect">
                                  <p:stCondLst>
                                    <p:cond delay="0"/>
                                  </p:stCondLst>
                                  <p:childTnLst>
                                    <p:animMotion origin="layout" path="M 3.61111E-6 3.08642E-6 L -0.01337 0.00092 " pathEditMode="relative" rAng="0" ptsTypes="AA">
                                      <p:cBhvr>
                                        <p:cTn id="11" dur="250" fill="hold"/>
                                        <p:tgtEl>
                                          <p:spTgt spid="17"/>
                                        </p:tgtEl>
                                        <p:attrNameLst>
                                          <p:attrName>ppt_x</p:attrName>
                                          <p:attrName>ppt_y</p:attrName>
                                        </p:attrNameLst>
                                      </p:cBhvr>
                                      <p:rCtr x="-67700" y="3100"/>
                                    </p:animMotion>
                                  </p:childTnLst>
                                </p:cTn>
                              </p:par>
                              <p:par>
                                <p:cTn id="12" presetID="35" presetClass="path" presetSubtype="0" repeatCount="indefinite" accel="50000" decel="50000" autoRev="1" fill="hold" nodeType="withEffect">
                                  <p:stCondLst>
                                    <p:cond delay="0"/>
                                  </p:stCondLst>
                                  <p:childTnLst>
                                    <p:animMotion origin="layout" path="M -3.61111E-6 3.45679E-6 L -0.01336 0.00092 " pathEditMode="relative" rAng="0" ptsTypes="AA">
                                      <p:cBhvr>
                                        <p:cTn id="13" dur="250" fill="hold"/>
                                        <p:tgtEl>
                                          <p:spTgt spid="25"/>
                                        </p:tgtEl>
                                        <p:attrNameLst>
                                          <p:attrName>ppt_x</p:attrName>
                                          <p:attrName>ppt_y</p:attrName>
                                        </p:attrNameLst>
                                      </p:cBhvr>
                                      <p:rCtr x="-67700" y="3100"/>
                                    </p:animMotion>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1000"/>
                                        <p:tgtEl>
                                          <p:spTgt spid="235"/>
                                        </p:tgtEl>
                                      </p:cBhvr>
                                    </p:animEffect>
                                    <p:anim calcmode="lin" valueType="num">
                                      <p:cBhvr>
                                        <p:cTn id="18" dur="1000" fill="hold"/>
                                        <p:tgtEl>
                                          <p:spTgt spid="235"/>
                                        </p:tgtEl>
                                        <p:attrNameLst>
                                          <p:attrName>ppt_x</p:attrName>
                                        </p:attrNameLst>
                                      </p:cBhvr>
                                      <p:tavLst>
                                        <p:tav tm="0">
                                          <p:val>
                                            <p:strVal val="#ppt_x"/>
                                          </p:val>
                                        </p:tav>
                                        <p:tav tm="100000">
                                          <p:val>
                                            <p:strVal val="#ppt_x"/>
                                          </p:val>
                                        </p:tav>
                                      </p:tavLst>
                                    </p:anim>
                                    <p:anim calcmode="lin" valueType="num">
                                      <p:cBhvr>
                                        <p:cTn id="19" dur="1000" fill="hold"/>
                                        <p:tgtEl>
                                          <p:spTgt spid="235"/>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39"/>
                                        </p:tgtEl>
                                        <p:attrNameLst>
                                          <p:attrName>style.visibility</p:attrName>
                                        </p:attrNameLst>
                                      </p:cBhvr>
                                      <p:to>
                                        <p:strVal val="visible"/>
                                      </p:to>
                                    </p:set>
                                    <p:animEffect transition="in" filter="fade">
                                      <p:cBhvr>
                                        <p:cTn id="22" dur="1000"/>
                                        <p:tgtEl>
                                          <p:spTgt spid="239"/>
                                        </p:tgtEl>
                                      </p:cBhvr>
                                    </p:animEffect>
                                    <p:anim calcmode="lin" valueType="num">
                                      <p:cBhvr>
                                        <p:cTn id="23" dur="1000" fill="hold"/>
                                        <p:tgtEl>
                                          <p:spTgt spid="239"/>
                                        </p:tgtEl>
                                        <p:attrNameLst>
                                          <p:attrName>ppt_x</p:attrName>
                                        </p:attrNameLst>
                                      </p:cBhvr>
                                      <p:tavLst>
                                        <p:tav tm="0">
                                          <p:val>
                                            <p:strVal val="#ppt_x"/>
                                          </p:val>
                                        </p:tav>
                                        <p:tav tm="100000">
                                          <p:val>
                                            <p:strVal val="#ppt_x"/>
                                          </p:val>
                                        </p:tav>
                                      </p:tavLst>
                                    </p:anim>
                                    <p:anim calcmode="lin" valueType="num">
                                      <p:cBhvr>
                                        <p:cTn id="24" dur="1000" fill="hold"/>
                                        <p:tgtEl>
                                          <p:spTgt spid="239"/>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fade">
                                      <p:cBhvr>
                                        <p:cTn id="27" dur="1000"/>
                                        <p:tgtEl>
                                          <p:spTgt spid="237"/>
                                        </p:tgtEl>
                                      </p:cBhvr>
                                    </p:animEffect>
                                    <p:anim calcmode="lin" valueType="num">
                                      <p:cBhvr>
                                        <p:cTn id="28" dur="1000" fill="hold"/>
                                        <p:tgtEl>
                                          <p:spTgt spid="237"/>
                                        </p:tgtEl>
                                        <p:attrNameLst>
                                          <p:attrName>ppt_x</p:attrName>
                                        </p:attrNameLst>
                                      </p:cBhvr>
                                      <p:tavLst>
                                        <p:tav tm="0">
                                          <p:val>
                                            <p:strVal val="#ppt_x"/>
                                          </p:val>
                                        </p:tav>
                                        <p:tav tm="100000">
                                          <p:val>
                                            <p:strVal val="#ppt_x"/>
                                          </p:val>
                                        </p:tav>
                                      </p:tavLst>
                                    </p:anim>
                                    <p:anim calcmode="lin" valueType="num">
                                      <p:cBhvr>
                                        <p:cTn id="29" dur="1000" fill="hold"/>
                                        <p:tgtEl>
                                          <p:spTgt spid="237"/>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grpId="0" nodeType="afterEffect">
                                  <p:stCondLst>
                                    <p:cond delay="0"/>
                                  </p:stCondLst>
                                  <p:childTnLst>
                                    <p:set>
                                      <p:cBhvr>
                                        <p:cTn id="32" dur="1" fill="hold">
                                          <p:stCondLst>
                                            <p:cond delay="0"/>
                                          </p:stCondLst>
                                        </p:cTn>
                                        <p:tgtEl>
                                          <p:spTgt spid="240">
                                            <p:txEl>
                                              <p:pRg st="0" end="0"/>
                                            </p:txEl>
                                          </p:spTgt>
                                        </p:tgtEl>
                                        <p:attrNameLst>
                                          <p:attrName>style.visibility</p:attrName>
                                        </p:attrNameLst>
                                      </p:cBhvr>
                                      <p:to>
                                        <p:strVal val="visible"/>
                                      </p:to>
                                    </p:set>
                                    <p:animEffect transition="in" filter="fade">
                                      <p:cBhvr>
                                        <p:cTn id="33" dur="1000"/>
                                        <p:tgtEl>
                                          <p:spTgt spid="240">
                                            <p:txEl>
                                              <p:pRg st="0" end="0"/>
                                            </p:txEl>
                                          </p:spTgt>
                                        </p:tgtEl>
                                      </p:cBhvr>
                                    </p:animEffect>
                                    <p:anim calcmode="lin" valueType="num">
                                      <p:cBhvr>
                                        <p:cTn id="34" dur="1000" fill="hold"/>
                                        <p:tgtEl>
                                          <p:spTgt spid="240">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4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236">
                                            <p:txEl>
                                              <p:pRg st="0" end="0"/>
                                            </p:txEl>
                                          </p:spTgt>
                                        </p:tgtEl>
                                        <p:attrNameLst>
                                          <p:attrName>style.visibility</p:attrName>
                                        </p:attrNameLst>
                                      </p:cBhvr>
                                      <p:to>
                                        <p:strVal val="visible"/>
                                      </p:to>
                                    </p:set>
                                    <p:animEffect transition="in" filter="fade">
                                      <p:cBhvr>
                                        <p:cTn id="39" dur="1000"/>
                                        <p:tgtEl>
                                          <p:spTgt spid="236">
                                            <p:txEl>
                                              <p:pRg st="0" end="0"/>
                                            </p:txEl>
                                          </p:spTgt>
                                        </p:tgtEl>
                                      </p:cBhvr>
                                    </p:animEffect>
                                    <p:anim calcmode="lin" valueType="num">
                                      <p:cBhvr>
                                        <p:cTn id="40" dur="1000" fill="hold"/>
                                        <p:tgtEl>
                                          <p:spTgt spid="236">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236">
                                            <p:txEl>
                                              <p:pRg st="0" end="0"/>
                                            </p:tx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36">
                                            <p:txEl>
                                              <p:pRg st="1" end="1"/>
                                            </p:txEl>
                                          </p:spTgt>
                                        </p:tgtEl>
                                        <p:attrNameLst>
                                          <p:attrName>style.visibility</p:attrName>
                                        </p:attrNameLst>
                                      </p:cBhvr>
                                      <p:to>
                                        <p:strVal val="visible"/>
                                      </p:to>
                                    </p:set>
                                    <p:animEffect transition="in" filter="fade">
                                      <p:cBhvr>
                                        <p:cTn id="44" dur="1000"/>
                                        <p:tgtEl>
                                          <p:spTgt spid="236">
                                            <p:txEl>
                                              <p:pRg st="1" end="1"/>
                                            </p:txEl>
                                          </p:spTgt>
                                        </p:tgtEl>
                                      </p:cBhvr>
                                    </p:animEffect>
                                    <p:anim calcmode="lin" valueType="num">
                                      <p:cBhvr>
                                        <p:cTn id="45" dur="1000" fill="hold"/>
                                        <p:tgtEl>
                                          <p:spTgt spid="236">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236">
                                            <p:txEl>
                                              <p:pRg st="1" end="1"/>
                                            </p:txEl>
                                          </p:spTgt>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36">
                                            <p:txEl>
                                              <p:pRg st="2" end="2"/>
                                            </p:txEl>
                                          </p:spTgt>
                                        </p:tgtEl>
                                        <p:attrNameLst>
                                          <p:attrName>style.visibility</p:attrName>
                                        </p:attrNameLst>
                                      </p:cBhvr>
                                      <p:to>
                                        <p:strVal val="visible"/>
                                      </p:to>
                                    </p:set>
                                    <p:animEffect transition="in" filter="fade">
                                      <p:cBhvr>
                                        <p:cTn id="49" dur="1000"/>
                                        <p:tgtEl>
                                          <p:spTgt spid="236">
                                            <p:txEl>
                                              <p:pRg st="2" end="2"/>
                                            </p:txEl>
                                          </p:spTgt>
                                        </p:tgtEl>
                                      </p:cBhvr>
                                    </p:animEffect>
                                    <p:anim calcmode="lin" valueType="num">
                                      <p:cBhvr>
                                        <p:cTn id="50" dur="1000" fill="hold"/>
                                        <p:tgtEl>
                                          <p:spTgt spid="236">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236">
                                            <p:txEl>
                                              <p:pRg st="2" end="2"/>
                                            </p:txEl>
                                          </p:spTgt>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236">
                                            <p:txEl>
                                              <p:pRg st="3" end="3"/>
                                            </p:txEl>
                                          </p:spTgt>
                                        </p:tgtEl>
                                        <p:attrNameLst>
                                          <p:attrName>style.visibility</p:attrName>
                                        </p:attrNameLst>
                                      </p:cBhvr>
                                      <p:to>
                                        <p:strVal val="visible"/>
                                      </p:to>
                                    </p:set>
                                    <p:animEffect transition="in" filter="fade">
                                      <p:cBhvr>
                                        <p:cTn id="54" dur="1000"/>
                                        <p:tgtEl>
                                          <p:spTgt spid="236">
                                            <p:txEl>
                                              <p:pRg st="3" end="3"/>
                                            </p:txEl>
                                          </p:spTgt>
                                        </p:tgtEl>
                                      </p:cBhvr>
                                    </p:animEffect>
                                    <p:anim calcmode="lin" valueType="num">
                                      <p:cBhvr>
                                        <p:cTn id="55" dur="1000" fill="hold"/>
                                        <p:tgtEl>
                                          <p:spTgt spid="236">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236">
                                            <p:txEl>
                                              <p:pRg st="3" end="3"/>
                                            </p:txEl>
                                          </p:spTgt>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47" presetClass="entr" presetSubtype="0" fill="hold" grpId="0"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5" grpId="0"/>
      <p:bldP spid="236" grpId="0" uiExpand="1" build="p"/>
      <p:bldP spid="237" grpId="0"/>
      <p:bldP spid="239" grpId="0"/>
      <p:bldP spid="240" grpId="0" build="p"/>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90" name="Google Shape;2090;p62"/>
          <p:cNvSpPr txBox="1">
            <a:spLocks noGrp="1"/>
          </p:cNvSpPr>
          <p:nvPr>
            <p:ph type="body" idx="2"/>
          </p:nvPr>
        </p:nvSpPr>
        <p:spPr>
          <a:xfrm>
            <a:off x="4622800" y="1761143"/>
            <a:ext cx="3468900" cy="332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US" dirty="0"/>
              <a:t>Processor: Intel i3 9</a:t>
            </a:r>
            <a:r>
              <a:rPr lang="en-US" baseline="30000" dirty="0"/>
              <a:t>th</a:t>
            </a:r>
            <a:r>
              <a:rPr lang="en-US" dirty="0"/>
              <a:t> gen(Min)</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Ram: 4GB DDR4</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Internet Connectivity</a:t>
            </a:r>
            <a:endParaRPr dirty="0">
              <a:solidFill>
                <a:schemeClr val="lt1"/>
              </a:solidFill>
            </a:endParaRPr>
          </a:p>
          <a:p>
            <a:pPr marL="457200" lvl="0" indent="-317500" algn="l" rtl="0">
              <a:spcBef>
                <a:spcPts val="1000"/>
              </a:spcBef>
              <a:spcAft>
                <a:spcPts val="0"/>
              </a:spcAft>
              <a:buClr>
                <a:schemeClr val="lt1"/>
              </a:buClr>
              <a:buSzPts val="1400"/>
              <a:buChar char="●"/>
            </a:pPr>
            <a:r>
              <a:rPr lang="en-US" dirty="0">
                <a:solidFill>
                  <a:schemeClr val="lt1"/>
                </a:solidFill>
              </a:rPr>
              <a:t>OS: Windows 7+</a:t>
            </a:r>
          </a:p>
          <a:p>
            <a:pPr marL="457200" lvl="0" indent="-317500" algn="l" rtl="0">
              <a:spcBef>
                <a:spcPts val="1000"/>
              </a:spcBef>
              <a:spcAft>
                <a:spcPts val="0"/>
              </a:spcAft>
              <a:buClr>
                <a:schemeClr val="lt1"/>
              </a:buClr>
              <a:buSzPts val="1400"/>
              <a:buChar char="●"/>
            </a:pPr>
            <a:r>
              <a:rPr lang="en-US" dirty="0"/>
              <a:t>Language : Python</a:t>
            </a:r>
          </a:p>
          <a:p>
            <a:pPr marL="457200" lvl="0" indent="-317500" algn="l" rtl="0">
              <a:spcBef>
                <a:spcPts val="1000"/>
              </a:spcBef>
              <a:spcAft>
                <a:spcPts val="0"/>
              </a:spcAft>
              <a:buClr>
                <a:schemeClr val="lt1"/>
              </a:buClr>
              <a:buSzPts val="1400"/>
              <a:buChar char="●"/>
            </a:pPr>
            <a:r>
              <a:rPr lang="en-US" dirty="0">
                <a:solidFill>
                  <a:schemeClr val="lt1"/>
                </a:solidFill>
              </a:rPr>
              <a:t>Libraries used : </a:t>
            </a:r>
            <a:r>
              <a:rPr lang="en-US" dirty="0" err="1">
                <a:solidFill>
                  <a:schemeClr val="lt1"/>
                </a:solidFill>
              </a:rPr>
              <a:t>nltk</a:t>
            </a:r>
            <a:r>
              <a:rPr lang="en-US" dirty="0">
                <a:solidFill>
                  <a:schemeClr val="lt1"/>
                </a:solidFill>
              </a:rPr>
              <a:t>, wordnet, </a:t>
            </a:r>
            <a:r>
              <a:rPr lang="en-US" dirty="0" err="1">
                <a:solidFill>
                  <a:schemeClr val="lt1"/>
                </a:solidFill>
              </a:rPr>
              <a:t>pyTorch</a:t>
            </a:r>
            <a:r>
              <a:rPr lang="en-US" dirty="0"/>
              <a:t>, </a:t>
            </a:r>
            <a:r>
              <a:rPr lang="en-US" dirty="0" err="1"/>
              <a:t>openai</a:t>
            </a:r>
            <a:r>
              <a:rPr lang="en-US" dirty="0"/>
              <a:t>, pyttsx3, </a:t>
            </a:r>
            <a:r>
              <a:rPr lang="en-US" dirty="0" err="1"/>
              <a:t>speech_recognition</a:t>
            </a:r>
            <a:r>
              <a:rPr lang="en-US" dirty="0"/>
              <a:t>, flask</a:t>
            </a:r>
            <a:endParaRPr dirty="0">
              <a:solidFill>
                <a:schemeClr val="lt1"/>
              </a:solidFill>
            </a:endParaRPr>
          </a:p>
        </p:txBody>
      </p:sp>
      <p:sp>
        <p:nvSpPr>
          <p:cNvPr id="2091" name="Google Shape;2091;p6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requirements</a:t>
            </a:r>
            <a:endParaRPr dirty="0"/>
          </a:p>
        </p:txBody>
      </p:sp>
      <p:cxnSp>
        <p:nvCxnSpPr>
          <p:cNvPr id="2092" name="Google Shape;2092;p62"/>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 name="Google Shape;2182;p69">
            <a:extLst>
              <a:ext uri="{FF2B5EF4-FFF2-40B4-BE49-F238E27FC236}">
                <a16:creationId xmlns:a16="http://schemas.microsoft.com/office/drawing/2014/main" id="{695E5CB5-D52D-8318-9D7D-E4AF522A8D82}"/>
              </a:ext>
            </a:extLst>
          </p:cNvPr>
          <p:cNvPicPr preferRelativeResize="0"/>
          <p:nvPr/>
        </p:nvPicPr>
        <p:blipFill>
          <a:blip r:embed="rId3">
            <a:alphaModFix/>
          </a:blip>
          <a:stretch>
            <a:fillRect/>
          </a:stretch>
        </p:blipFill>
        <p:spPr>
          <a:xfrm>
            <a:off x="276931" y="1824350"/>
            <a:ext cx="2539443" cy="747400"/>
          </a:xfrm>
          <a:prstGeom prst="rect">
            <a:avLst/>
          </a:prstGeom>
          <a:noFill/>
          <a:ln>
            <a:noFill/>
          </a:ln>
        </p:spPr>
      </p:pic>
      <p:pic>
        <p:nvPicPr>
          <p:cNvPr id="15" name="Google Shape;2183;p69">
            <a:extLst>
              <a:ext uri="{FF2B5EF4-FFF2-40B4-BE49-F238E27FC236}">
                <a16:creationId xmlns:a16="http://schemas.microsoft.com/office/drawing/2014/main" id="{24B58BED-1911-37EA-346F-EAA03F65B24B}"/>
              </a:ext>
            </a:extLst>
          </p:cNvPr>
          <p:cNvPicPr preferRelativeResize="0"/>
          <p:nvPr/>
        </p:nvPicPr>
        <p:blipFill>
          <a:blip r:embed="rId4">
            <a:alphaModFix/>
          </a:blip>
          <a:stretch>
            <a:fillRect/>
          </a:stretch>
        </p:blipFill>
        <p:spPr>
          <a:xfrm rot="10800000">
            <a:off x="2357133" y="1824350"/>
            <a:ext cx="1976586" cy="747400"/>
          </a:xfrm>
          <a:prstGeom prst="rect">
            <a:avLst/>
          </a:prstGeom>
          <a:noFill/>
          <a:ln>
            <a:noFill/>
          </a:ln>
        </p:spPr>
      </p:pic>
      <p:pic>
        <p:nvPicPr>
          <p:cNvPr id="16" name="Google Shape;2184;p69">
            <a:extLst>
              <a:ext uri="{FF2B5EF4-FFF2-40B4-BE49-F238E27FC236}">
                <a16:creationId xmlns:a16="http://schemas.microsoft.com/office/drawing/2014/main" id="{68057B17-FE1A-C234-0F5F-B2E9DF1301F6}"/>
              </a:ext>
            </a:extLst>
          </p:cNvPr>
          <p:cNvPicPr preferRelativeResize="0"/>
          <p:nvPr/>
        </p:nvPicPr>
        <p:blipFill>
          <a:blip r:embed="rId5">
            <a:alphaModFix/>
          </a:blip>
          <a:stretch>
            <a:fillRect/>
          </a:stretch>
        </p:blipFill>
        <p:spPr>
          <a:xfrm>
            <a:off x="995912" y="2810404"/>
            <a:ext cx="3040307" cy="747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anim calcmode="lin" valueType="num">
                                      <p:cBhvr>
                                        <p:cTn id="8" dur="1000" fill="hold"/>
                                        <p:tgtEl>
                                          <p:spTgt spid="2091"/>
                                        </p:tgtEl>
                                        <p:attrNameLst>
                                          <p:attrName>ppt_x</p:attrName>
                                        </p:attrNameLst>
                                      </p:cBhvr>
                                      <p:tavLst>
                                        <p:tav tm="0">
                                          <p:val>
                                            <p:strVal val="#ppt_x"/>
                                          </p:val>
                                        </p:tav>
                                        <p:tav tm="100000">
                                          <p:val>
                                            <p:strVal val="#ppt_x"/>
                                          </p:val>
                                        </p:tav>
                                      </p:tavLst>
                                    </p:anim>
                                    <p:anim calcmode="lin" valueType="num">
                                      <p:cBhvr>
                                        <p:cTn id="9" dur="1000" fill="hold"/>
                                        <p:tgtEl>
                                          <p:spTgt spid="20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Flask - (Web User Interface)</a:t>
            </a:r>
          </a:p>
          <a:p>
            <a:pPr>
              <a:spcBef>
                <a:spcPts val="1600"/>
              </a:spcBef>
            </a:pPr>
            <a:r>
              <a:rPr lang="en-IN" dirty="0"/>
              <a:t>Web application framework for Python that allows developers to easily build web applications.</a:t>
            </a:r>
          </a:p>
          <a:p>
            <a:pPr>
              <a:spcBef>
                <a:spcPts val="1600"/>
              </a:spcBef>
            </a:pPr>
            <a:r>
              <a:rPr lang="en-IN" dirty="0"/>
              <a:t>Provides the backend functionality for web applications.</a:t>
            </a:r>
          </a:p>
          <a:p>
            <a:pPr>
              <a:spcBef>
                <a:spcPts val="1600"/>
              </a:spcBef>
            </a:pPr>
            <a:r>
              <a:rPr lang="en-IN" dirty="0"/>
              <a:t>Flask UI is a term used to refer to the front-end user interface that is built on top of Flask.</a:t>
            </a:r>
            <a:endParaRPr lang="en-US" u="sng" dirty="0">
              <a:ln w="0"/>
              <a:solidFill>
                <a:schemeClr val="accent1"/>
              </a:solidFill>
              <a:effectLst>
                <a:outerShdw blurRad="38100" dist="25400" dir="5400000" algn="ctr" rotWithShape="0">
                  <a:srgbClr val="6E747A">
                    <a:alpha val="43000"/>
                  </a:srgbClr>
                </a:outerShdw>
              </a:effectLst>
            </a:endParaRPr>
          </a:p>
          <a:p>
            <a:pPr marL="139700" lvl="0" indent="0" algn="l" rtl="0">
              <a:spcBef>
                <a:spcPts val="1600"/>
              </a:spcBef>
              <a:spcAft>
                <a:spcPts val="0"/>
              </a:spcAft>
              <a:buSzPts val="1400"/>
              <a:buNone/>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1091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Torch - (Training)</a:t>
            </a:r>
          </a:p>
          <a:p>
            <a:pPr>
              <a:spcBef>
                <a:spcPts val="1600"/>
              </a:spcBef>
            </a:pPr>
            <a:r>
              <a:rPr lang="en-IN" dirty="0"/>
              <a:t>Python library for scientific computing and machine learning, particularly for building and training deep neural networks.</a:t>
            </a:r>
          </a:p>
          <a:p>
            <a:pPr>
              <a:spcBef>
                <a:spcPts val="1600"/>
              </a:spcBef>
            </a:pPr>
            <a:r>
              <a:rPr lang="en-IN" dirty="0"/>
              <a:t>Based on the Lua(programming language) Torch library , includes :</a:t>
            </a:r>
          </a:p>
          <a:p>
            <a:pPr>
              <a:spcBef>
                <a:spcPts val="1600"/>
              </a:spcBef>
            </a:pPr>
            <a:r>
              <a:rPr lang="en-IN" dirty="0"/>
              <a:t>Tensors(multi-dimensional array which supports GPU acceleration)</a:t>
            </a:r>
          </a:p>
          <a:p>
            <a:pPr>
              <a:spcBef>
                <a:spcPts val="1600"/>
              </a:spcBef>
            </a:pPr>
            <a:r>
              <a:rPr lang="en-IN" dirty="0"/>
              <a:t>Optimizers(SGD, Adam etc)</a:t>
            </a:r>
          </a:p>
          <a:p>
            <a:pPr>
              <a:spcBef>
                <a:spcPts val="1600"/>
              </a:spcBef>
            </a:pPr>
            <a:r>
              <a:rPr lang="en-IN" dirty="0"/>
              <a:t>Dataset Utilities</a:t>
            </a: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1410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a:t>Module details</a:t>
            </a:r>
            <a:endParaRPr dirty="0"/>
          </a:p>
        </p:txBody>
      </p:sp>
      <p:sp>
        <p:nvSpPr>
          <p:cNvPr id="2191" name="Google Shape;2191;p70"/>
          <p:cNvSpPr txBox="1">
            <a:spLocks noGrp="1"/>
          </p:cNvSpPr>
          <p:nvPr>
            <p:ph type="body" idx="1"/>
          </p:nvPr>
        </p:nvSpPr>
        <p:spPr>
          <a:xfrm>
            <a:off x="424543" y="996042"/>
            <a:ext cx="7592786" cy="3575957"/>
          </a:xfrm>
          <a:prstGeom prst="rect">
            <a:avLst/>
          </a:prstGeom>
        </p:spPr>
        <p:txBody>
          <a:bodyPr spcFirstLastPara="1" wrap="square" lIns="91425" tIns="91425" rIns="91425" bIns="91425" anchor="t" anchorCtr="0">
            <a:noAutofit/>
          </a:bodyPr>
          <a:lstStyle/>
          <a:p>
            <a:pPr marL="139700" lvl="0" indent="0" algn="l" rtl="0">
              <a:spcBef>
                <a:spcPts val="1600"/>
              </a:spcBef>
              <a:spcAft>
                <a:spcPts val="0"/>
              </a:spcAft>
              <a:buSzPts val="1400"/>
              <a:buNone/>
            </a:pPr>
            <a:r>
              <a:rPr lang="en-US" u="sng" dirty="0">
                <a:ln w="0"/>
                <a:solidFill>
                  <a:schemeClr val="accent1"/>
                </a:solidFill>
                <a:effectLst>
                  <a:outerShdw blurRad="38100" dist="25400" dir="5400000" algn="ctr" rotWithShape="0">
                    <a:srgbClr val="6E747A">
                      <a:alpha val="43000"/>
                    </a:srgbClr>
                  </a:outerShdw>
                </a:effectLst>
              </a:rPr>
              <a:t>WordNet</a:t>
            </a:r>
          </a:p>
          <a:p>
            <a:pPr>
              <a:spcBef>
                <a:spcPts val="1600"/>
              </a:spcBef>
            </a:pPr>
            <a:r>
              <a:rPr lang="en-IN" dirty="0"/>
              <a:t>structured database of English words, which are organized into sets of synonyms or "</a:t>
            </a:r>
            <a:r>
              <a:rPr lang="en-IN" dirty="0" err="1"/>
              <a:t>synsets</a:t>
            </a:r>
            <a:r>
              <a:rPr lang="en-IN" dirty="0"/>
              <a:t>“.</a:t>
            </a:r>
          </a:p>
          <a:p>
            <a:pPr>
              <a:spcBef>
                <a:spcPts val="1600"/>
              </a:spcBef>
            </a:pPr>
            <a:r>
              <a:rPr lang="en-IN" dirty="0"/>
              <a:t>Each </a:t>
            </a:r>
            <a:r>
              <a:rPr lang="en-IN" dirty="0" err="1"/>
              <a:t>synset</a:t>
            </a:r>
            <a:r>
              <a:rPr lang="en-IN" dirty="0"/>
              <a:t> represents a distinct concept or meaning, and contains a list of words or phrases that are considered to be synonymous in that context.</a:t>
            </a:r>
          </a:p>
          <a:p>
            <a:pPr>
              <a:spcBef>
                <a:spcPts val="1600"/>
              </a:spcBef>
            </a:pPr>
            <a:r>
              <a:rPr lang="en-IN" dirty="0" err="1"/>
              <a:t>Synsets</a:t>
            </a:r>
            <a:r>
              <a:rPr lang="en-IN" dirty="0"/>
              <a:t> are linked together by various semantic relations, such as antonymy, hypernymy, and hyponymy, to form a network of related concepts</a:t>
            </a:r>
          </a:p>
          <a:p>
            <a:pPr>
              <a:spcBef>
                <a:spcPts val="1600"/>
              </a:spcBef>
            </a:pPr>
            <a:endParaRPr lang="en-IN"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61113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90"/>
                                        </p:tgtEl>
                                        <p:attrNameLst>
                                          <p:attrName>style.visibility</p:attrName>
                                        </p:attrNameLst>
                                      </p:cBhvr>
                                      <p:to>
                                        <p:strVal val="visible"/>
                                      </p:to>
                                    </p:set>
                                    <p:animEffect transition="in" filter="fade">
                                      <p:cBhvr>
                                        <p:cTn id="7" dur="1000"/>
                                        <p:tgtEl>
                                          <p:spTgt spid="2190"/>
                                        </p:tgtEl>
                                      </p:cBhvr>
                                    </p:animEffect>
                                    <p:anim calcmode="lin" valueType="num">
                                      <p:cBhvr>
                                        <p:cTn id="8" dur="1000" fill="hold"/>
                                        <p:tgtEl>
                                          <p:spTgt spid="2190"/>
                                        </p:tgtEl>
                                        <p:attrNameLst>
                                          <p:attrName>ppt_x</p:attrName>
                                        </p:attrNameLst>
                                      </p:cBhvr>
                                      <p:tavLst>
                                        <p:tav tm="0">
                                          <p:val>
                                            <p:strVal val="#ppt_x"/>
                                          </p:val>
                                        </p:tav>
                                        <p:tav tm="100000">
                                          <p:val>
                                            <p:strVal val="#ppt_x"/>
                                          </p:val>
                                        </p:tav>
                                      </p:tavLst>
                                    </p:anim>
                                    <p:anim calcmode="lin" valueType="num">
                                      <p:cBhvr>
                                        <p:cTn id="9" dur="1000" fill="hold"/>
                                        <p:tgtEl>
                                          <p:spTgt spid="2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0"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2415</Words>
  <Application>Microsoft Office PowerPoint</Application>
  <PresentationFormat>On-screen Show (16:9)</PresentationFormat>
  <Paragraphs>153</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Wingdings</vt:lpstr>
      <vt:lpstr>Montserrat Medium</vt:lpstr>
      <vt:lpstr>Montserrat</vt:lpstr>
      <vt:lpstr>Montserrat ExtraLight</vt:lpstr>
      <vt:lpstr>Söhne</vt:lpstr>
      <vt:lpstr>Arial</vt:lpstr>
      <vt:lpstr>Consolas</vt:lpstr>
      <vt:lpstr>Montserrat ExtraBold</vt:lpstr>
      <vt:lpstr>Futuristic Background by Slidesgo</vt:lpstr>
      <vt:lpstr> FOS-BOT  </vt:lpstr>
      <vt:lpstr>Abstract</vt:lpstr>
      <vt:lpstr>Need of proposed Work</vt:lpstr>
      <vt:lpstr>Related Work</vt:lpstr>
      <vt:lpstr>Proposed Architecture</vt:lpstr>
      <vt:lpstr>System requirements</vt:lpstr>
      <vt:lpstr>Module details</vt:lpstr>
      <vt:lpstr>Module details</vt:lpstr>
      <vt:lpstr>Module details</vt:lpstr>
      <vt:lpstr>Module details</vt:lpstr>
      <vt:lpstr>Algorithms Utilized</vt:lpstr>
      <vt:lpstr>Algorithms Utilized</vt:lpstr>
      <vt:lpstr>Algorithms Utilized</vt:lpstr>
      <vt:lpstr>Algorithms Utilized</vt:lpstr>
      <vt:lpstr>Algorithms Utilized</vt:lpstr>
      <vt:lpstr>Models &amp; Dataset</vt:lpstr>
      <vt:lpstr>Pre-processing – Chatbot Interaction</vt:lpstr>
      <vt:lpstr>Pre-Processing – Inverted Index generation</vt:lpstr>
      <vt:lpstr>Pre-Processing – Query Response</vt:lpstr>
      <vt:lpstr>Trained Model with parameters: </vt:lpstr>
      <vt:lpstr>Document (Input) :</vt:lpstr>
      <vt:lpstr> Paraphraser : </vt:lpstr>
      <vt:lpstr> Query Retrieval : </vt:lpstr>
      <vt:lpstr>Inverted indexing (Input) :</vt:lpstr>
      <vt:lpstr>Inverted indexing (Output) :</vt:lpstr>
      <vt:lpstr>BART Summarizer: </vt:lpstr>
      <vt:lpstr>BART Summarizer: </vt:lpstr>
      <vt:lpstr>BART Summarizer: </vt:lpstr>
      <vt:lpstr>Future scope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AI-BOT  </dc:title>
  <cp:lastModifiedBy>dhyan prasad</cp:lastModifiedBy>
  <cp:revision>20</cp:revision>
  <dcterms:modified xsi:type="dcterms:W3CDTF">2023-05-11T08:48:00Z</dcterms:modified>
</cp:coreProperties>
</file>